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8" r:id="rId1"/>
  </p:sldMasterIdLst>
  <p:notesMasterIdLst>
    <p:notesMasterId r:id="rId17"/>
  </p:notesMasterIdLst>
  <p:sldIdLst>
    <p:sldId id="256" r:id="rId2"/>
    <p:sldId id="257" r:id="rId3"/>
    <p:sldId id="268" r:id="rId4"/>
    <p:sldId id="273" r:id="rId5"/>
    <p:sldId id="274" r:id="rId6"/>
    <p:sldId id="275" r:id="rId7"/>
    <p:sldId id="264" r:id="rId8"/>
    <p:sldId id="277" r:id="rId9"/>
    <p:sldId id="258" r:id="rId10"/>
    <p:sldId id="267" r:id="rId11"/>
    <p:sldId id="260" r:id="rId12"/>
    <p:sldId id="261" r:id="rId13"/>
    <p:sldId id="272" r:id="rId14"/>
    <p:sldId id="262" r:id="rId15"/>
    <p:sldId id="263" r:id="rId16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FF9933"/>
    <a:srgbClr val="FF0066"/>
    <a:srgbClr val="F8440C"/>
    <a:srgbClr val="00FFFF"/>
    <a:srgbClr val="EEAF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6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43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1B0C30-840F-4285-81F5-0CECA70A29D2}" type="datetimeFigureOut">
              <a:rPr lang="es-ES"/>
              <a:pPr>
                <a:defRPr/>
              </a:pPr>
              <a:t>09/10/2019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D4627CD2-F37F-4D23-B5F7-E64D4B49FCD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07711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a-ES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546F61-55BA-4E2F-A7A8-E9F44313C507}" type="slidenum">
              <a:rPr lang="es-ES" altLang="es-ES"/>
              <a:pPr/>
              <a:t>1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85827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a-ES" smtClean="0"/>
          </a:p>
        </p:txBody>
      </p:sp>
      <p:sp>
        <p:nvSpPr>
          <p:cNvPr id="286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8D2B85-51A9-4BE4-966D-9F7E3C7B7ACD}" type="slidenum">
              <a:rPr lang="es-ES" altLang="es-ES"/>
              <a:pPr/>
              <a:t>2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82772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a-ES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6DA105-EBF4-45BD-887A-AFFFB14813D2}" type="slidenum">
              <a:rPr lang="es-ES" altLang="es-ES"/>
              <a:pPr/>
              <a:t>7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57439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a-ES" smtClean="0"/>
          </a:p>
        </p:txBody>
      </p:sp>
      <p:sp>
        <p:nvSpPr>
          <p:cNvPr id="307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1ECB01-8E79-4DAE-BFCC-A84CB2F3D645}" type="slidenum">
              <a:rPr lang="es-ES" altLang="es-ES"/>
              <a:pPr/>
              <a:t>9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00204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a-ES" smtClean="0"/>
          </a:p>
        </p:txBody>
      </p:sp>
      <p:sp>
        <p:nvSpPr>
          <p:cNvPr id="31748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458054FE-5BDC-4646-AD75-26B9D1D877E0}" type="slidenum">
              <a:rPr lang="es-ES" altLang="es-ES" sz="1200">
                <a:latin typeface="Calibri" pitchFamily="34" charset="0"/>
              </a:rPr>
              <a:pPr algn="r" eaLnBrk="1" hangingPunct="1"/>
              <a:t>10</a:t>
            </a:fld>
            <a:endParaRPr lang="es-ES" altLang="es-E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194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a-ES" smtClean="0"/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8CC45E-F860-44B7-9DA7-00B875A44E03}" type="slidenum">
              <a:rPr lang="es-ES" altLang="es-ES"/>
              <a:pPr/>
              <a:t>11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91794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a-ES" smtClean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FE160E-0F6C-41A0-ABBF-EB3A72CD42BE}" type="slidenum">
              <a:rPr lang="es-ES" altLang="es-ES"/>
              <a:pPr/>
              <a:t>12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32375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a-ES" smtClean="0"/>
          </a:p>
        </p:txBody>
      </p:sp>
      <p:sp>
        <p:nvSpPr>
          <p:cNvPr id="358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F4DAD1E-6257-4809-BBDE-1851B7FAD323}" type="slidenum">
              <a:rPr lang="es-ES" altLang="es-ES"/>
              <a:pPr/>
              <a:t>14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80611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a-ES" smtClean="0"/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6FE52B-276A-4E0A-8405-48661419D3B4}" type="slidenum">
              <a:rPr lang="es-ES" altLang="es-ES"/>
              <a:pPr/>
              <a:t>15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80238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FE0325-4FEE-415A-B9FA-B88A4DB17D69}" type="datetimeFigureOut">
              <a:rPr lang="es-ES" smtClean="0"/>
              <a:pPr>
                <a:defRPr/>
              </a:pPr>
              <a:t>09/10/2019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92621-8EB8-4623-8AC5-2A634C36B176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74269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45F0A9-F7F1-41C3-9C92-358CA509ECCC}" type="datetimeFigureOut">
              <a:rPr lang="es-ES" smtClean="0"/>
              <a:pPr>
                <a:defRPr/>
              </a:pPr>
              <a:t>09/10/2019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24212-D9D9-4910-96B6-A8B8A2526483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0406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45F0A9-F7F1-41C3-9C92-358CA509ECCC}" type="datetimeFigureOut">
              <a:rPr lang="es-ES" smtClean="0"/>
              <a:pPr>
                <a:defRPr/>
              </a:pPr>
              <a:t>09/10/2019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24212-D9D9-4910-96B6-A8B8A2526483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4982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45F0A9-F7F1-41C3-9C92-358CA509ECCC}" type="datetimeFigureOut">
              <a:rPr lang="es-ES" smtClean="0"/>
              <a:pPr>
                <a:defRPr/>
              </a:pPr>
              <a:t>09/10/2019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24212-D9D9-4910-96B6-A8B8A2526483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0983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45F0A9-F7F1-41C3-9C92-358CA509ECCC}" type="datetimeFigureOut">
              <a:rPr lang="es-ES" smtClean="0"/>
              <a:pPr>
                <a:defRPr/>
              </a:pPr>
              <a:t>09/10/2019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24212-D9D9-4910-96B6-A8B8A2526483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9605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45F0A9-F7F1-41C3-9C92-358CA509ECCC}" type="datetimeFigureOut">
              <a:rPr lang="es-ES" smtClean="0"/>
              <a:pPr>
                <a:defRPr/>
              </a:pPr>
              <a:t>09/10/2019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24212-D9D9-4910-96B6-A8B8A2526483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91996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6ECB1E-D4B6-4583-8E47-7B6EA331430D}" type="datetimeFigureOut">
              <a:rPr lang="es-ES" smtClean="0"/>
              <a:pPr>
                <a:defRPr/>
              </a:pPr>
              <a:t>09/10/2019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A5381-7BA1-404A-8122-8B5C4AAD50C9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62858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38E5FA-3E89-436C-B4CE-F793DE35AAAF}" type="datetimeFigureOut">
              <a:rPr lang="es-ES" smtClean="0"/>
              <a:pPr>
                <a:defRPr/>
              </a:pPr>
              <a:t>09/10/2019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0A685-CC86-4E10-8D69-AF831A7BB442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74806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F895AA-8AC2-4AD5-B6B4-E8D63B22E419}" type="datetimeFigureOut">
              <a:rPr lang="es-ES" smtClean="0"/>
              <a:pPr>
                <a:defRPr/>
              </a:pPr>
              <a:t>09/10/2019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2B96C-698B-4732-B7AE-0E72CA2109D6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5983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AAA990-01B4-4754-836C-7B0DD8344132}" type="datetimeFigureOut">
              <a:rPr lang="es-ES" smtClean="0"/>
              <a:pPr>
                <a:defRPr/>
              </a:pPr>
              <a:t>09/10/2019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F238C-7353-49F3-83DD-2EC3DAE69BF3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04632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F72351-BF16-4A83-867E-9FEE4F33D3AC}" type="datetimeFigureOut">
              <a:rPr lang="es-ES" smtClean="0"/>
              <a:pPr>
                <a:defRPr/>
              </a:pPr>
              <a:t>09/10/2019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AC2F9-089E-4F7D-9D85-A738FE1EC908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76331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A44443-FDE1-473B-B660-B161381CD3C5}" type="datetimeFigureOut">
              <a:rPr lang="es-ES" smtClean="0"/>
              <a:pPr>
                <a:defRPr/>
              </a:pPr>
              <a:t>09/10/2019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B39C4-CE7B-4B32-A841-B07B969B5461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36909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45F0A9-F7F1-41C3-9C92-358CA509ECCC}" type="datetimeFigureOut">
              <a:rPr lang="es-ES" smtClean="0"/>
              <a:pPr>
                <a:defRPr/>
              </a:pPr>
              <a:t>09/10/2019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24212-D9D9-4910-96B6-A8B8A2526483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2540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56AADB-6A0C-4A93-A5C6-B0A2292AB368}" type="datetimeFigureOut">
              <a:rPr lang="es-ES" smtClean="0"/>
              <a:pPr>
                <a:defRPr/>
              </a:pPr>
              <a:t>09/10/2019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45F0E3-4490-4C4C-9EC2-265CEA0609B9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925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371E52-4B78-4613-9535-3BDAA761A815}" type="datetimeFigureOut">
              <a:rPr lang="es-ES" smtClean="0"/>
              <a:pPr>
                <a:defRPr/>
              </a:pPr>
              <a:t>09/10/2019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96290-C84D-490F-A161-11CF25DF057C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6933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193AC1-3A00-4705-8515-A243FDB8C790}" type="datetimeFigureOut">
              <a:rPr lang="es-ES" smtClean="0"/>
              <a:pPr>
                <a:defRPr/>
              </a:pPr>
              <a:t>09/10/2019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1B61D-58A1-4F62-A4D9-C34763B5E2D3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1143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F45F0A9-F7F1-41C3-9C92-358CA509ECCC}" type="datetimeFigureOut">
              <a:rPr lang="es-ES" smtClean="0"/>
              <a:pPr>
                <a:defRPr/>
              </a:pPr>
              <a:t>09/10/2019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4D24212-D9D9-4910-96B6-A8B8A2526483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4541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0" r:id="rId12"/>
    <p:sldLayoutId id="2147483971" r:id="rId13"/>
    <p:sldLayoutId id="2147483972" r:id="rId14"/>
    <p:sldLayoutId id="2147483973" r:id="rId15"/>
    <p:sldLayoutId id="21474839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714349" y="2228671"/>
            <a:ext cx="735811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BENVINGUTS!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Rectángulo"/>
          <p:cNvSpPr>
            <a:spLocks noChangeArrowheads="1"/>
          </p:cNvSpPr>
          <p:nvPr/>
        </p:nvSpPr>
        <p:spPr bwMode="auto">
          <a:xfrm>
            <a:off x="214313" y="285750"/>
            <a:ext cx="7858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>
              <a:buFont typeface="Wingdings" pitchFamily="2" charset="2"/>
              <a:buChar char="Ø"/>
            </a:pPr>
            <a:r>
              <a:rPr lang="es-ES" altLang="ca-ES" b="1" dirty="0">
                <a:ea typeface="Calibri" pitchFamily="34" charset="0"/>
                <a:cs typeface="Arial" charset="0"/>
              </a:rPr>
              <a:t>UN DIA  A  </a:t>
            </a:r>
            <a:r>
              <a:rPr lang="es-ES" altLang="ca-ES" b="1" dirty="0" smtClean="0">
                <a:ea typeface="Calibri" pitchFamily="34" charset="0"/>
                <a:cs typeface="Arial" charset="0"/>
              </a:rPr>
              <a:t>2n. </a:t>
            </a:r>
            <a:r>
              <a:rPr lang="es-ES" altLang="ca-ES" b="1" dirty="0">
                <a:ea typeface="Calibri" pitchFamily="34" charset="0"/>
                <a:cs typeface="Arial" charset="0"/>
              </a:rPr>
              <a:t>L’HORARI</a:t>
            </a:r>
          </a:p>
        </p:txBody>
      </p:sp>
      <p:sp>
        <p:nvSpPr>
          <p:cNvPr id="19459" name="Rectangle 10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_tradnl" altLang="ca-ES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524315"/>
              </p:ext>
            </p:extLst>
          </p:nvPr>
        </p:nvGraphicFramePr>
        <p:xfrm>
          <a:off x="323528" y="688257"/>
          <a:ext cx="8135936" cy="3765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1228"/>
                <a:gridCol w="1382774"/>
                <a:gridCol w="1382774"/>
                <a:gridCol w="1382774"/>
                <a:gridCol w="1382774"/>
                <a:gridCol w="1383612"/>
              </a:tblGrid>
              <a:tr h="5961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>
                          <a:effectLst/>
                        </a:rPr>
                        <a:t>2nA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>
                          <a:effectLst/>
                        </a:rPr>
                        <a:t>DILLUNS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>
                          <a:effectLst/>
                        </a:rPr>
                        <a:t>DIMARTS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>
                          <a:effectLst/>
                        </a:rPr>
                        <a:t>DIMECRES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>
                          <a:effectLst/>
                        </a:rPr>
                        <a:t>DIJOUS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>
                          <a:effectLst/>
                        </a:rPr>
                        <a:t>DIVENDRES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1552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s-ES" sz="1400" dirty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s-ES" sz="1400" dirty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>
                          <a:ln>
                            <a:noFill/>
                          </a:ln>
                          <a:effectLst/>
                        </a:rPr>
                        <a:t>9-10.30</a:t>
                      </a:r>
                      <a:endParaRPr lang="es-ES" sz="1400" dirty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s-ES" sz="1400" dirty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s-ES" sz="14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 smtClean="0">
                          <a:ln>
                            <a:noFill/>
                          </a:ln>
                          <a:effectLst/>
                        </a:rPr>
                        <a:t>Rotllana</a:t>
                      </a:r>
                      <a:r>
                        <a:rPr lang="ca-ES" sz="140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s-ES" sz="1400" dirty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ca-ES" sz="14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 smtClean="0">
                          <a:ln>
                            <a:noFill/>
                          </a:ln>
                          <a:effectLst/>
                        </a:rPr>
                        <a:t>Ll. verbal</a:t>
                      </a:r>
                      <a:r>
                        <a:rPr lang="ca-ES" sz="140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s-ES" sz="1400" dirty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s-ES" sz="1400" dirty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s-ES" sz="14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 smtClean="0">
                          <a:ln>
                            <a:noFill/>
                          </a:ln>
                          <a:effectLst/>
                        </a:rPr>
                        <a:t>Rotllana </a:t>
                      </a:r>
                      <a:endParaRPr lang="es-ES" sz="14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ca-ES" sz="14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 smtClean="0">
                          <a:ln>
                            <a:noFill/>
                          </a:ln>
                          <a:effectLst/>
                        </a:rPr>
                        <a:t>Ll. verbal </a:t>
                      </a:r>
                      <a:endParaRPr lang="es-ES" sz="14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s-ES" sz="14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s-ES" sz="14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 smtClean="0">
                          <a:ln>
                            <a:noFill/>
                          </a:ln>
                          <a:effectLst/>
                        </a:rPr>
                        <a:t>Rotllana </a:t>
                      </a:r>
                      <a:endParaRPr lang="es-ES" sz="14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ca-ES" sz="14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 smtClean="0">
                          <a:ln>
                            <a:noFill/>
                          </a:ln>
                          <a:effectLst/>
                        </a:rPr>
                        <a:t>Ll. matemàtic </a:t>
                      </a:r>
                      <a:endParaRPr lang="es-ES" sz="14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s-ES" sz="14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s-ES" sz="14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ca-ES" sz="14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 smtClean="0">
                          <a:ln>
                            <a:noFill/>
                          </a:ln>
                          <a:effectLst/>
                        </a:rPr>
                        <a:t>Rotllana </a:t>
                      </a:r>
                      <a:endParaRPr lang="es-ES" sz="14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ca-ES" sz="14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 smtClean="0">
                          <a:ln>
                            <a:noFill/>
                          </a:ln>
                          <a:effectLst/>
                        </a:rPr>
                        <a:t>Medi</a:t>
                      </a:r>
                      <a:endParaRPr lang="es-ES" sz="140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 smtClean="0">
                          <a:ln>
                            <a:noFill/>
                          </a:ln>
                          <a:effectLst/>
                        </a:rPr>
                        <a:t>Rotllana </a:t>
                      </a:r>
                      <a:endParaRPr lang="es-ES" sz="14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ca-ES" sz="14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s-ES" sz="1400" dirty="0" err="1" smtClean="0">
                          <a:ln>
                            <a:noFill/>
                          </a:ln>
                          <a:effectLst/>
                        </a:rPr>
                        <a:t>Medi</a:t>
                      </a:r>
                      <a:endParaRPr lang="es-ES" sz="14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s-ES" sz="14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s-ES" sz="14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s-ES" sz="140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Ap. lector</a:t>
                      </a:r>
                      <a:endParaRPr lang="es-ES" sz="14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3799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>
                          <a:ln>
                            <a:noFill/>
                          </a:ln>
                          <a:effectLst/>
                        </a:rPr>
                        <a:t>10.30-11</a:t>
                      </a:r>
                      <a:endParaRPr lang="es-ES" sz="140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>
                          <a:ln>
                            <a:noFill/>
                          </a:ln>
                          <a:effectLst/>
                        </a:rPr>
                        <a:t>pati</a:t>
                      </a:r>
                      <a:endParaRPr lang="es-ES" sz="140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>
                          <a:ln>
                            <a:noFill/>
                          </a:ln>
                          <a:effectLst/>
                        </a:rPr>
                        <a:t>pati</a:t>
                      </a:r>
                      <a:endParaRPr lang="es-ES" sz="140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>
                          <a:ln>
                            <a:noFill/>
                          </a:ln>
                          <a:effectLst/>
                        </a:rPr>
                        <a:t>pati</a:t>
                      </a:r>
                      <a:endParaRPr lang="es-ES" sz="140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>
                          <a:ln>
                            <a:noFill/>
                          </a:ln>
                          <a:effectLst/>
                        </a:rPr>
                        <a:t>pati</a:t>
                      </a:r>
                      <a:endParaRPr lang="es-ES" sz="14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>
                          <a:ln>
                            <a:noFill/>
                          </a:ln>
                          <a:effectLst/>
                        </a:rPr>
                        <a:t>pati</a:t>
                      </a:r>
                      <a:endParaRPr lang="es-ES" sz="14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1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>
                          <a:ln>
                            <a:noFill/>
                          </a:ln>
                          <a:effectLst/>
                        </a:rPr>
                        <a:t>11-11.30</a:t>
                      </a:r>
                      <a:endParaRPr lang="es-ES" sz="140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s-ES" sz="140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Ed.</a:t>
                      </a:r>
                      <a:r>
                        <a:rPr lang="es-ES" sz="140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Física</a:t>
                      </a:r>
                      <a:endParaRPr lang="es-ES" sz="14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s-ES" sz="140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Racons</a:t>
                      </a:r>
                      <a:endParaRPr lang="es-ES" sz="14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s-ES" sz="140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Anglès</a:t>
                      </a:r>
                      <a:endParaRPr lang="es-ES" sz="140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s-ES" sz="140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s-ES" sz="140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s-ES" sz="140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s-ES" sz="140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Ll.</a:t>
                      </a:r>
                      <a:r>
                        <a:rPr lang="es-ES" sz="140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s-ES" sz="140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matemàtic</a:t>
                      </a:r>
                      <a:endParaRPr lang="es-ES" sz="14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s-ES" sz="140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Racons</a:t>
                      </a:r>
                      <a:endParaRPr lang="es-ES" sz="14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s-ES" sz="140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Tutoria</a:t>
                      </a:r>
                      <a:endParaRPr lang="es-ES" sz="14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91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>
                          <a:ln>
                            <a:noFill/>
                          </a:ln>
                          <a:effectLst/>
                        </a:rPr>
                        <a:t>11.30-12.30</a:t>
                      </a:r>
                      <a:endParaRPr lang="es-ES" sz="14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/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155456"/>
              </p:ext>
            </p:extLst>
          </p:nvPr>
        </p:nvGraphicFramePr>
        <p:xfrm>
          <a:off x="323525" y="4725144"/>
          <a:ext cx="8135939" cy="1764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9"/>
                <a:gridCol w="1368152"/>
                <a:gridCol w="1368152"/>
                <a:gridCol w="1368152"/>
                <a:gridCol w="1450670"/>
                <a:gridCol w="1356674"/>
              </a:tblGrid>
              <a:tr h="93610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>
                          <a:effectLst/>
                        </a:rPr>
                        <a:t>15-16.30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s-ES" sz="14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Anglès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>
                          <a:effectLst/>
                        </a:rPr>
                        <a:t> </a:t>
                      </a:r>
                      <a:r>
                        <a:rPr lang="ca-ES" sz="1400" dirty="0" smtClean="0">
                          <a:effectLst/>
                        </a:rPr>
                        <a:t>Ll. verbal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 smtClean="0">
                          <a:effectLst/>
                        </a:rPr>
                        <a:t>Religió/ Jocs de taula</a:t>
                      </a:r>
                      <a:r>
                        <a:rPr lang="ca-ES" sz="1400" dirty="0">
                          <a:effectLst/>
                        </a:rPr>
                        <a:t>  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s-ES" sz="14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Castellà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ca-ES" sz="1400" dirty="0">
                          <a:effectLst/>
                        </a:rPr>
                        <a:t> </a:t>
                      </a:r>
                      <a:r>
                        <a:rPr lang="ca-ES" sz="1400" dirty="0" smtClean="0">
                          <a:effectLst/>
                        </a:rPr>
                        <a:t>Música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8241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s-E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Lectura</a:t>
                      </a:r>
                      <a:r>
                        <a:rPr lang="es-ES" sz="14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45" marR="444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 noChangeArrowheads="1"/>
          </p:cNvSpPr>
          <p:nvPr/>
        </p:nvSpPr>
        <p:spPr bwMode="auto">
          <a:xfrm>
            <a:off x="179388" y="765175"/>
            <a:ext cx="8678862" cy="639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s-ES" altLang="ca-ES" sz="1600" b="1" dirty="0">
                <a:ea typeface="Calibri" pitchFamily="34" charset="0"/>
                <a:cs typeface="Arial" charset="0"/>
              </a:rPr>
              <a:t> ASPECTES ORGANITZATIUS GENERALS</a:t>
            </a:r>
          </a:p>
          <a:p>
            <a:pPr lvl="1" eaLnBrk="1" hangingPunct="1">
              <a:lnSpc>
                <a:spcPct val="150000"/>
              </a:lnSpc>
              <a:buFont typeface="Courier New" pitchFamily="49" charset="0"/>
              <a:buChar char="o"/>
            </a:pPr>
            <a:r>
              <a:rPr lang="es-ES" altLang="ca-ES" sz="1600" b="1" dirty="0">
                <a:ea typeface="Calibri" pitchFamily="34" charset="0"/>
                <a:cs typeface="Arial" charset="0"/>
              </a:rPr>
              <a:t>   CALENDARI DEL CURS: </a:t>
            </a:r>
            <a:r>
              <a:rPr lang="ca-ES" altLang="ca-ES" sz="1600" dirty="0">
                <a:ea typeface="Calibri" pitchFamily="34" charset="0"/>
                <a:cs typeface="Arial" charset="0"/>
              </a:rPr>
              <a:t>veure la pàgina web del centre.</a:t>
            </a:r>
          </a:p>
          <a:p>
            <a:pPr lvl="1" eaLnBrk="1" hangingPunct="1">
              <a:lnSpc>
                <a:spcPct val="120000"/>
              </a:lnSpc>
              <a:buFont typeface="Courier New" pitchFamily="49" charset="0"/>
              <a:buChar char="o"/>
            </a:pPr>
            <a:r>
              <a:rPr lang="ca-ES" altLang="ca-ES" sz="1600" b="1" dirty="0">
                <a:ea typeface="Calibri" pitchFamily="34" charset="0"/>
                <a:cs typeface="Arial" charset="0"/>
              </a:rPr>
              <a:t>   ENTRADES I SORTIDES:</a:t>
            </a:r>
            <a:r>
              <a:rPr lang="ca-ES" altLang="ca-ES" sz="1600" dirty="0">
                <a:ea typeface="Calibri" pitchFamily="34" charset="0"/>
                <a:cs typeface="Arial" charset="0"/>
              </a:rPr>
              <a:t> horari. Puntualitat. Justificació absències per </a:t>
            </a:r>
          </a:p>
          <a:p>
            <a:pPr lvl="1" eaLnBrk="1" hangingPunct="1">
              <a:lnSpc>
                <a:spcPct val="120000"/>
              </a:lnSpc>
              <a:buFont typeface="Courier New" pitchFamily="49" charset="0"/>
              <a:buNone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     escrit. L’assistència a l’escola és obligatòria.</a:t>
            </a:r>
          </a:p>
          <a:p>
            <a:pPr lvl="1" eaLnBrk="1" hangingPunct="1">
              <a:lnSpc>
                <a:spcPct val="120000"/>
              </a:lnSpc>
              <a:buFont typeface="Courier New" pitchFamily="49" charset="0"/>
              <a:buNone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     Sortida: cal esperar davant dels porxos i saludar amb claredat.</a:t>
            </a:r>
          </a:p>
          <a:p>
            <a:pPr lvl="1" eaLnBrk="1" hangingPunct="1">
              <a:lnSpc>
                <a:spcPct val="150000"/>
              </a:lnSpc>
              <a:buFont typeface="Courier New" pitchFamily="49" charset="0"/>
              <a:buChar char="o"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   </a:t>
            </a:r>
            <a:r>
              <a:rPr lang="es-ES" altLang="ca-ES" sz="1600" b="1" dirty="0">
                <a:ea typeface="Calibri" pitchFamily="34" charset="0"/>
                <a:cs typeface="Arial" charset="0"/>
              </a:rPr>
              <a:t>ENTREVISTES AMB LA TUTORA/ EL TUTOR. </a:t>
            </a:r>
            <a:r>
              <a:rPr lang="ca-ES" altLang="ca-ES" sz="1600" dirty="0">
                <a:ea typeface="Calibri" pitchFamily="34" charset="0"/>
                <a:cs typeface="Arial" charset="0"/>
              </a:rPr>
              <a:t>Horari d’atenció a les famílies</a:t>
            </a:r>
            <a:r>
              <a:rPr lang="ca-ES" altLang="ca-ES" sz="1600" b="1" dirty="0">
                <a:ea typeface="Calibri" pitchFamily="34" charset="0"/>
                <a:cs typeface="Arial" charset="0"/>
              </a:rPr>
              <a:t>: </a:t>
            </a:r>
          </a:p>
          <a:p>
            <a:pPr lvl="2" eaLnBrk="1" hangingPunct="1">
              <a:lnSpc>
                <a:spcPct val="150000"/>
              </a:lnSpc>
            </a:pPr>
            <a:r>
              <a:rPr lang="ca-ES" altLang="ca-ES" sz="1600" dirty="0">
                <a:ea typeface="Calibri" pitchFamily="34" charset="0"/>
                <a:cs typeface="Arial" charset="0"/>
              </a:rPr>
              <a:t>    </a:t>
            </a:r>
            <a:r>
              <a:rPr lang="ca-ES" altLang="ca-ES" sz="1600" dirty="0" smtClean="0">
                <a:ea typeface="Calibri" pitchFamily="34" charset="0"/>
                <a:cs typeface="Arial" charset="0"/>
              </a:rPr>
              <a:t>Dimarts </a:t>
            </a:r>
            <a:r>
              <a:rPr lang="ca-ES" altLang="ca-ES" sz="1600" dirty="0">
                <a:ea typeface="Calibri" pitchFamily="34" charset="0"/>
                <a:cs typeface="Arial" charset="0"/>
              </a:rPr>
              <a:t>de </a:t>
            </a:r>
            <a:r>
              <a:rPr lang="ca-ES" altLang="ca-ES" sz="1600" b="1" u="sng" dirty="0" smtClean="0">
                <a:ea typeface="Calibri" pitchFamily="34" charset="0"/>
                <a:cs typeface="Arial" charset="0"/>
              </a:rPr>
              <a:t>11.00 </a:t>
            </a:r>
            <a:r>
              <a:rPr lang="ca-ES" altLang="ca-ES" sz="1600" b="1" u="sng" dirty="0">
                <a:ea typeface="Calibri" pitchFamily="34" charset="0"/>
                <a:cs typeface="Arial" charset="0"/>
              </a:rPr>
              <a:t>a </a:t>
            </a:r>
            <a:r>
              <a:rPr lang="ca-ES" altLang="ca-ES" sz="1600" b="1" u="sng" dirty="0" smtClean="0">
                <a:ea typeface="Calibri" pitchFamily="34" charset="0"/>
                <a:cs typeface="Arial" charset="0"/>
              </a:rPr>
              <a:t>12.15 </a:t>
            </a:r>
            <a:r>
              <a:rPr lang="ca-ES" altLang="ca-ES" sz="1600" dirty="0">
                <a:ea typeface="Calibri" pitchFamily="34" charset="0"/>
                <a:cs typeface="Arial" charset="0"/>
              </a:rPr>
              <a:t>h. Intensiu d’entrevistes al febrer.</a:t>
            </a:r>
          </a:p>
          <a:p>
            <a:pPr lvl="1" eaLnBrk="1" hangingPunct="1">
              <a:lnSpc>
                <a:spcPct val="150000"/>
              </a:lnSpc>
              <a:buFont typeface="Courier New" pitchFamily="49" charset="0"/>
              <a:buChar char="o"/>
            </a:pPr>
            <a:r>
              <a:rPr lang="es-ES" altLang="ca-ES" sz="1600" dirty="0">
                <a:ea typeface="Calibri" pitchFamily="34" charset="0"/>
                <a:cs typeface="Arial" charset="0"/>
              </a:rPr>
              <a:t>   </a:t>
            </a:r>
            <a:r>
              <a:rPr lang="es-ES" altLang="ca-ES" sz="1600" b="1" dirty="0">
                <a:ea typeface="Calibri" pitchFamily="34" charset="0"/>
                <a:cs typeface="Arial" charset="0"/>
              </a:rPr>
              <a:t>INFORMES </a:t>
            </a:r>
            <a:r>
              <a:rPr lang="es-ES" altLang="ca-ES" sz="1600" b="1" dirty="0" smtClean="0">
                <a:ea typeface="Calibri" pitchFamily="34" charset="0"/>
                <a:cs typeface="Arial" charset="0"/>
              </a:rPr>
              <a:t>2n:</a:t>
            </a:r>
            <a:r>
              <a:rPr lang="es-ES" altLang="ca-ES" sz="1600" dirty="0" smtClean="0">
                <a:ea typeface="Calibri" pitchFamily="34" charset="0"/>
                <a:cs typeface="Arial" charset="0"/>
              </a:rPr>
              <a:t> </a:t>
            </a:r>
            <a:r>
              <a:rPr lang="ca-ES" altLang="ca-ES" sz="1600" dirty="0" smtClean="0">
                <a:ea typeface="Calibri" pitchFamily="34" charset="0"/>
                <a:cs typeface="Arial" charset="0"/>
              </a:rPr>
              <a:t> </a:t>
            </a:r>
            <a:r>
              <a:rPr lang="ca-ES" altLang="ca-ES" sz="1600" dirty="0">
                <a:ea typeface="Calibri" pitchFamily="34" charset="0"/>
                <a:cs typeface="Arial" charset="0"/>
              </a:rPr>
              <a:t>desembre, març i juny.</a:t>
            </a:r>
          </a:p>
          <a:p>
            <a:pPr lvl="1" eaLnBrk="1" hangingPunct="1">
              <a:lnSpc>
                <a:spcPct val="150000"/>
              </a:lnSpc>
              <a:buFont typeface="Courier New" pitchFamily="49" charset="0"/>
              <a:buChar char="o"/>
            </a:pPr>
            <a:r>
              <a:rPr lang="ca-ES" altLang="ca-ES" sz="1600" b="1" dirty="0">
                <a:ea typeface="Calibri" pitchFamily="34" charset="0"/>
                <a:cs typeface="Arial" charset="0"/>
              </a:rPr>
              <a:t>   REUNIONS D’AULA</a:t>
            </a:r>
            <a:r>
              <a:rPr lang="ca-ES" altLang="ca-ES" sz="1600" dirty="0">
                <a:ea typeface="Calibri" pitchFamily="34" charset="0"/>
                <a:cs typeface="Arial" charset="0"/>
              </a:rPr>
              <a:t>: inici de curs i la segona al 2n trimestre.</a:t>
            </a:r>
          </a:p>
          <a:p>
            <a:pPr lvl="1" eaLnBrk="1" hangingPunct="1">
              <a:lnSpc>
                <a:spcPct val="150000"/>
              </a:lnSpc>
              <a:buFont typeface="Courier New" pitchFamily="49" charset="0"/>
              <a:buChar char="o"/>
            </a:pPr>
            <a:r>
              <a:rPr lang="ca-ES" altLang="ca-ES" sz="1600" b="1" dirty="0">
                <a:ea typeface="Calibri" pitchFamily="34" charset="0"/>
                <a:cs typeface="Arial" charset="0"/>
              </a:rPr>
              <a:t>   </a:t>
            </a:r>
            <a:r>
              <a:rPr lang="ca-ES" altLang="ca-ES" sz="1600" b="1" dirty="0"/>
              <a:t>SORTIDES DEL CURS: </a:t>
            </a:r>
            <a:r>
              <a:rPr lang="ca-ES" altLang="ca-ES" sz="1600" dirty="0"/>
              <a:t>pagament, autorització i normativa.</a:t>
            </a:r>
          </a:p>
          <a:p>
            <a:pPr lvl="1" eaLnBrk="1" hangingPunct="1">
              <a:lnSpc>
                <a:spcPct val="150000"/>
              </a:lnSpc>
            </a:pPr>
            <a:r>
              <a:rPr lang="ca-ES" altLang="ca-ES" sz="1600" dirty="0"/>
              <a:t>	</a:t>
            </a:r>
            <a:r>
              <a:rPr lang="ca-ES" altLang="ca-ES" sz="1600" b="1" dirty="0"/>
              <a:t>- Sortida d’art:</a:t>
            </a:r>
            <a:r>
              <a:rPr lang="ca-ES" altLang="ca-ES" sz="1600" dirty="0"/>
              <a:t> </a:t>
            </a:r>
            <a:r>
              <a:rPr lang="ca-ES" altLang="ca-ES" sz="1600" dirty="0" smtClean="0"/>
              <a:t>Fundació Tàpies (17 d’octubre)</a:t>
            </a:r>
            <a:endParaRPr lang="ca-ES" altLang="ca-ES" sz="1600" dirty="0"/>
          </a:p>
          <a:p>
            <a:pPr lvl="1" eaLnBrk="1" hangingPunct="1">
              <a:lnSpc>
                <a:spcPct val="150000"/>
              </a:lnSpc>
            </a:pPr>
            <a:r>
              <a:rPr lang="ca-ES" altLang="ca-ES" sz="1600" b="1" dirty="0"/>
              <a:t>	- Teatre </a:t>
            </a:r>
            <a:r>
              <a:rPr lang="ca-ES" altLang="ca-ES" sz="1600" b="1" dirty="0" smtClean="0"/>
              <a:t>“ATENEU” Vilassar de Mar: </a:t>
            </a:r>
          </a:p>
          <a:p>
            <a:pPr lvl="1" eaLnBrk="1" hangingPunct="1">
              <a:lnSpc>
                <a:spcPct val="150000"/>
              </a:lnSpc>
            </a:pPr>
            <a:r>
              <a:rPr lang="ca-ES" altLang="ca-ES" sz="1600" dirty="0"/>
              <a:t>	</a:t>
            </a:r>
            <a:r>
              <a:rPr lang="ca-ES" altLang="ca-ES" sz="1600" b="1" dirty="0"/>
              <a:t>- Teatre en </a:t>
            </a:r>
            <a:r>
              <a:rPr lang="ca-ES" altLang="ca-ES" sz="1600" b="1" dirty="0" smtClean="0"/>
              <a:t>anglès</a:t>
            </a:r>
            <a:endParaRPr lang="ca-ES" altLang="ca-ES" sz="1600" dirty="0"/>
          </a:p>
          <a:p>
            <a:pPr lvl="1" eaLnBrk="1" hangingPunct="1">
              <a:lnSpc>
                <a:spcPct val="150000"/>
              </a:lnSpc>
            </a:pPr>
            <a:r>
              <a:rPr lang="ca-ES" altLang="ca-ES" sz="1600" dirty="0"/>
              <a:t>	</a:t>
            </a:r>
            <a:r>
              <a:rPr lang="ca-ES" altLang="ca-ES" sz="1600" b="1" dirty="0"/>
              <a:t>- Sortida de projecte: </a:t>
            </a:r>
            <a:r>
              <a:rPr lang="ca-ES" altLang="ca-ES" sz="1600" dirty="0" smtClean="0"/>
              <a:t>Museu Egipci de Barcelona. (Taller arqueològic a Palau-Solità i Plegamans)</a:t>
            </a:r>
            <a:endParaRPr lang="ca-ES" altLang="ca-ES" sz="1600" dirty="0"/>
          </a:p>
          <a:p>
            <a:pPr lvl="1" eaLnBrk="1" hangingPunct="1">
              <a:lnSpc>
                <a:spcPct val="150000"/>
              </a:lnSpc>
            </a:pPr>
            <a:r>
              <a:rPr lang="ca-ES" altLang="ca-ES" sz="1600" dirty="0"/>
              <a:t>	</a:t>
            </a:r>
            <a:r>
              <a:rPr lang="ca-ES" altLang="ca-ES" sz="1600" b="1" dirty="0"/>
              <a:t>- Sortida de ciències: </a:t>
            </a:r>
            <a:r>
              <a:rPr lang="ca-ES" altLang="ca-ES" sz="1600" dirty="0"/>
              <a:t>si s’escau.</a:t>
            </a:r>
          </a:p>
          <a:p>
            <a:pPr lvl="1" eaLnBrk="1" hangingPunct="1">
              <a:lnSpc>
                <a:spcPct val="150000"/>
              </a:lnSpc>
            </a:pPr>
            <a:r>
              <a:rPr lang="ca-ES" altLang="ca-ES" sz="1600" dirty="0"/>
              <a:t>	(Casos en que es retornen els diners)</a:t>
            </a:r>
          </a:p>
          <a:p>
            <a:pPr lvl="1" eaLnBrk="1" hangingPunct="1">
              <a:lnSpc>
                <a:spcPct val="150000"/>
              </a:lnSpc>
            </a:pPr>
            <a:r>
              <a:rPr lang="ca-ES" altLang="ca-ES" sz="1600" b="1" dirty="0"/>
              <a:t>	</a:t>
            </a:r>
            <a:endParaRPr lang="ca-ES" altLang="ca-ES" sz="1600" dirty="0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altLang="ca-ES"/>
              <a:t> 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altLang="ca-ES"/>
              <a:t>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 noChangeArrowheads="1"/>
          </p:cNvSpPr>
          <p:nvPr/>
        </p:nvSpPr>
        <p:spPr bwMode="auto">
          <a:xfrm>
            <a:off x="468313" y="260350"/>
            <a:ext cx="8462962" cy="806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ca-ES" altLang="ca-ES" sz="1600" b="1" dirty="0">
                <a:ea typeface="Calibri" pitchFamily="34" charset="0"/>
                <a:cs typeface="Arial" charset="0"/>
              </a:rPr>
              <a:t> INFORMACIONS DIVERSES</a:t>
            </a:r>
          </a:p>
          <a:p>
            <a:pPr eaLnBrk="1" hangingPunct="1">
              <a:buFont typeface="Wingdings" pitchFamily="2" charset="2"/>
              <a:buNone/>
            </a:pPr>
            <a:endParaRPr lang="ca-ES" altLang="ca-ES" sz="1600" b="1" dirty="0">
              <a:ea typeface="Calibri" pitchFamily="34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 BATA I GOT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 BETES  I  NOM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 SABATES  AMB  VELCRO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 BOSSETES I CARTERES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 MEDICAMENTS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 JOGUINES, LLAMINADURES, APARELLS ELECTRÒNICS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 PEDICULOSI Importància de la prevenció.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  AUTORITZACIONS PER RECOLLIR UN GERMÀ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  INCIDÈNCIES D’ALUMNES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 </a:t>
            </a:r>
            <a:r>
              <a:rPr lang="ca-ES" altLang="ca-ES" sz="1600" dirty="0" smtClean="0">
                <a:ea typeface="Calibri" pitchFamily="34" charset="0"/>
                <a:cs typeface="Arial" charset="0"/>
              </a:rPr>
              <a:t>WEB I BLOGS </a:t>
            </a:r>
            <a:r>
              <a:rPr lang="ca-ES" altLang="ca-ES" sz="1600" dirty="0">
                <a:ea typeface="Calibri" pitchFamily="34" charset="0"/>
                <a:cs typeface="Arial" charset="0"/>
              </a:rPr>
              <a:t>DE L’ESCOLA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 FOTOS I XARXES SOCIALS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 IMPORTÀNCIA DE LLEGIR BÉ LES CIRCULARS. Entregar els resguards a qui pertoca.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 TUTORA: a qui primer us heu d’adreçar.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 COMUNICACIÓ A SECRETARIA DE QUALSEVOL CANVI EN LES DADES PERSONALS.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 PROTOCOL D’ACTUACIÓ AMB ELS PROFESSIONALS EXTERNS.</a:t>
            </a:r>
          </a:p>
          <a:p>
            <a:pPr eaLnBrk="1" hangingPunct="1">
              <a:lnSpc>
                <a:spcPct val="150000"/>
              </a:lnSpc>
            </a:pPr>
            <a:endParaRPr lang="ca-ES" altLang="ca-ES" sz="1600" dirty="0">
              <a:ea typeface="Calibri" pitchFamily="34" charset="0"/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endParaRPr lang="ca-ES" altLang="ca-ES" sz="1600" dirty="0">
              <a:ea typeface="Calibri" pitchFamily="34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ca-ES" altLang="ca-ES" sz="1600" dirty="0">
              <a:ea typeface="Calibri" pitchFamily="34" charset="0"/>
              <a:cs typeface="Arial" charset="0"/>
            </a:endParaRPr>
          </a:p>
          <a:p>
            <a:pPr eaLnBrk="1" hangingPunct="1"/>
            <a:r>
              <a:rPr lang="ca-ES" altLang="ca-ES" sz="1600" b="1" dirty="0">
                <a:ea typeface="Calibri" pitchFamily="34" charset="0"/>
                <a:cs typeface="Arial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Rectángulo"/>
          <p:cNvSpPr>
            <a:spLocks noChangeArrowheads="1"/>
          </p:cNvSpPr>
          <p:nvPr/>
        </p:nvSpPr>
        <p:spPr bwMode="auto">
          <a:xfrm>
            <a:off x="539750" y="682625"/>
            <a:ext cx="8424863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ca-ES" altLang="ca-ES" b="1">
                <a:ea typeface="Calibri" pitchFamily="34" charset="0"/>
                <a:cs typeface="Arial" charset="0"/>
              </a:rPr>
              <a:t> DELEGATS DE CLASSE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ca-ES" altLang="ca-ES">
                <a:ea typeface="Calibri" pitchFamily="34" charset="0"/>
                <a:cs typeface="Arial" charset="0"/>
              </a:rPr>
              <a:t>    Es necessiten dos pares/mares voluntaris per aquest càrrec.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ca-ES" altLang="ca-ES">
              <a:ea typeface="Calibri" pitchFamily="34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ca-ES" altLang="ca-ES">
                <a:ea typeface="Calibri" pitchFamily="34" charset="0"/>
                <a:cs typeface="Arial" charset="0"/>
              </a:rPr>
              <a:t> </a:t>
            </a:r>
            <a:r>
              <a:rPr lang="ca-ES" altLang="ca-ES" b="1">
                <a:ea typeface="Calibri" pitchFamily="34" charset="0"/>
                <a:cs typeface="Arial" charset="0"/>
              </a:rPr>
              <a:t>VOLUNTARIS PER LA BIBLIOTECA DE L’ESCOLA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ca-ES" altLang="ca-ES" b="1">
              <a:ea typeface="Calibri" pitchFamily="34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ca-ES" altLang="ca-ES" b="1">
                <a:ea typeface="Calibri" pitchFamily="34" charset="0"/>
                <a:cs typeface="Arial" charset="0"/>
              </a:rPr>
              <a:t> VOLUNTARIS PER LA COLLA GEGANTERA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ca-ES" altLang="ca-ES">
              <a:ea typeface="Calibri" pitchFamily="34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ca-ES" altLang="ca-ES">
              <a:ea typeface="Calibri" pitchFamily="34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ca-ES" altLang="ca-ES" b="1">
                <a:ea typeface="Calibri" pitchFamily="34" charset="0"/>
                <a:cs typeface="Arial" charset="0"/>
              </a:rPr>
              <a:t> ACOMPANYANTS VOLUNTARIS PER SORTIDES PEL POBLE, TEATRE...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ca-ES" altLang="ca-ES">
                <a:ea typeface="Calibri" pitchFamily="34" charset="0"/>
                <a:cs typeface="Arial" charset="0"/>
              </a:rPr>
              <a:t>   Avisar al tutor/a o a direcció de l’horari disponible. Omplir imprès.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ChangeArrowheads="1"/>
          </p:cNvSpPr>
          <p:nvPr/>
        </p:nvSpPr>
        <p:spPr bwMode="auto">
          <a:xfrm>
            <a:off x="214313" y="1177925"/>
            <a:ext cx="8643937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s-ES" altLang="ca-ES" b="1">
                <a:ea typeface="Calibri" pitchFamily="34" charset="0"/>
                <a:cs typeface="Arial" charset="0"/>
              </a:rPr>
              <a:t>   PRECS I PREGUNTES</a:t>
            </a:r>
          </a:p>
          <a:p>
            <a:pPr eaLnBrk="1" hangingPunct="1">
              <a:buFont typeface="Wingdings" pitchFamily="2" charset="2"/>
              <a:buChar char="Ø"/>
            </a:pPr>
            <a:endParaRPr lang="es-ES" altLang="ca-ES" b="1">
              <a:ea typeface="Calibri" pitchFamily="34" charset="0"/>
              <a:cs typeface="Arial" charset="0"/>
            </a:endParaRPr>
          </a:p>
          <a:p>
            <a:pPr eaLnBrk="1" hangingPunct="1"/>
            <a:endParaRPr lang="es-ES" altLang="ca-ES" b="1">
              <a:ea typeface="Calibri" pitchFamily="34" charset="0"/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s-ES" altLang="ca-ES">
                <a:ea typeface="Calibri" pitchFamily="34" charset="0"/>
                <a:cs typeface="Arial" charset="0"/>
              </a:rPr>
              <a:t>SI TENIU ALGUN DUBTE DE CARÀCTER </a:t>
            </a:r>
            <a:r>
              <a:rPr lang="es-ES" altLang="ca-ES" sz="2400">
                <a:ea typeface="Calibri" pitchFamily="34" charset="0"/>
                <a:cs typeface="Arial" charset="0"/>
              </a:rPr>
              <a:t>GENERAL, </a:t>
            </a:r>
            <a:r>
              <a:rPr lang="es-ES" altLang="ca-ES">
                <a:ea typeface="Calibri" pitchFamily="34" charset="0"/>
                <a:cs typeface="Arial" charset="0"/>
              </a:rPr>
              <a:t>ÉS EL MOMENT DE PLANTEJAR-LO.  </a:t>
            </a:r>
          </a:p>
          <a:p>
            <a:pPr eaLnBrk="1" hangingPunct="1">
              <a:lnSpc>
                <a:spcPct val="150000"/>
              </a:lnSpc>
            </a:pPr>
            <a:endParaRPr lang="es-ES" altLang="ca-ES">
              <a:ea typeface="Calibri" pitchFamily="34" charset="0"/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s-ES" altLang="ca-ES">
                <a:ea typeface="Calibri" pitchFamily="34" charset="0"/>
                <a:cs typeface="Arial" charset="0"/>
              </a:rPr>
              <a:t>LES QÜESTIONS </a:t>
            </a:r>
            <a:r>
              <a:rPr lang="es-ES" altLang="ca-ES" sz="2400">
                <a:ea typeface="Calibri" pitchFamily="34" charset="0"/>
                <a:cs typeface="Arial" charset="0"/>
              </a:rPr>
              <a:t>PARTICULARS</a:t>
            </a:r>
            <a:r>
              <a:rPr lang="es-ES" altLang="ca-ES">
                <a:ea typeface="Calibri" pitchFamily="34" charset="0"/>
                <a:cs typeface="Arial" charset="0"/>
              </a:rPr>
              <a:t> ES RESOLDRAN EN LES ENTREVISTES INDIVIDUALS. </a:t>
            </a:r>
          </a:p>
          <a:p>
            <a:pPr eaLnBrk="1" hangingPunct="1">
              <a:lnSpc>
                <a:spcPct val="150000"/>
              </a:lnSpc>
            </a:pPr>
            <a:endParaRPr lang="es-ES" altLang="ca-ES" b="1">
              <a:ea typeface="Calibri" pitchFamily="34" charset="0"/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s-ES" altLang="ca-ES" b="1">
                <a:ea typeface="Calibri" pitchFamily="34" charset="0"/>
                <a:cs typeface="Arial" charset="0"/>
              </a:rPr>
              <a:t>                                                  </a:t>
            </a:r>
            <a:r>
              <a:rPr lang="es-ES" altLang="ca-ES" sz="2000" b="1">
                <a:ea typeface="Calibri" pitchFamily="34" charset="0"/>
                <a:cs typeface="Arial" charset="0"/>
              </a:rPr>
              <a:t> </a:t>
            </a:r>
            <a:r>
              <a:rPr lang="es-ES" altLang="ca-ES" sz="2400" b="1">
                <a:ea typeface="Calibri" pitchFamily="34" charset="0"/>
                <a:cs typeface="Arial" charset="0"/>
              </a:rPr>
              <a:t>GRÀCIES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14414" y="1214422"/>
            <a:ext cx="6500858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GRÀCIES PER LA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VOSTRA  ATENCIÓ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286125" y="4286250"/>
            <a:ext cx="5572125" cy="12461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2500" dirty="0">
                <a:latin typeface="Arial" pitchFamily="34" charset="0"/>
                <a:cs typeface="Arial" pitchFamily="34" charset="0"/>
              </a:rPr>
              <a:t>Podreu trobar aquesta presentació a la pàgina web del centre: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2500" dirty="0">
                <a:latin typeface="Arial" pitchFamily="34" charset="0"/>
                <a:cs typeface="Arial" pitchFamily="34" charset="0"/>
              </a:rPr>
              <a:t>              www.masmaria.cat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0" y="0"/>
            <a:ext cx="882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ca-ES" altLang="ca-ES"/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323850" y="18891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ca-ES" altLang="ca-ES"/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250825" y="188913"/>
            <a:ext cx="8569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ca-ES" altLang="ca-ES"/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395288" y="188913"/>
            <a:ext cx="838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ca-ES" altLang="ca-ES"/>
          </a:p>
        </p:txBody>
      </p:sp>
      <p:sp>
        <p:nvSpPr>
          <p:cNvPr id="11270" name="Text Box 11"/>
          <p:cNvSpPr txBox="1">
            <a:spLocks noChangeArrowheads="1"/>
          </p:cNvSpPr>
          <p:nvPr/>
        </p:nvSpPr>
        <p:spPr bwMode="auto">
          <a:xfrm>
            <a:off x="250825" y="0"/>
            <a:ext cx="835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ca-ES" altLang="ca-ES"/>
          </a:p>
        </p:txBody>
      </p:sp>
      <p:sp>
        <p:nvSpPr>
          <p:cNvPr id="11277" name="WordArt 13"/>
          <p:cNvSpPr>
            <a:spLocks noChangeArrowheads="1" noChangeShapeType="1" noTextEdit="1"/>
          </p:cNvSpPr>
          <p:nvPr/>
        </p:nvSpPr>
        <p:spPr bwMode="auto">
          <a:xfrm>
            <a:off x="395288" y="692150"/>
            <a:ext cx="345757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a-ES" sz="2800" kern="10" dirty="0">
                <a:ln w="9525">
                  <a:noFill/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EL NOU CURS: </a:t>
            </a:r>
            <a:r>
              <a:rPr lang="ca-ES" sz="28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2n</a:t>
            </a:r>
            <a:endParaRPr lang="ca-ES" sz="2800" kern="10" dirty="0">
              <a:ln w="9525">
                <a:noFill/>
                <a:round/>
                <a:headEnd/>
                <a:tailEnd/>
              </a:ln>
              <a:solidFill>
                <a:schemeClr val="accent1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23850" y="1773238"/>
            <a:ext cx="8280400" cy="450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endParaRPr lang="ca-ES" altLang="ca-ES" sz="1400" b="1" dirty="0" smtClean="0"/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ca-ES" altLang="ca-ES" sz="1400" b="1" dirty="0" smtClean="0"/>
              <a:t>L’INICI </a:t>
            </a:r>
            <a:r>
              <a:rPr lang="ca-ES" altLang="ca-ES" sz="1400" b="1" dirty="0"/>
              <a:t>DEL CURS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ca-ES" altLang="ca-ES" sz="1400" b="1" dirty="0"/>
              <a:t> EQUIP DE MESTRES DE </a:t>
            </a:r>
            <a:r>
              <a:rPr lang="ca-ES" altLang="ca-ES" sz="1400" b="1" dirty="0" smtClean="0"/>
              <a:t>2n:</a:t>
            </a:r>
            <a:endParaRPr lang="ca-ES" altLang="ca-ES" sz="1400" b="1" dirty="0"/>
          </a:p>
          <a:p>
            <a:pPr eaLnBrk="1" hangingPunct="1">
              <a:lnSpc>
                <a:spcPct val="150000"/>
              </a:lnSpc>
            </a:pPr>
            <a:r>
              <a:rPr lang="ca-ES" altLang="ca-ES" sz="1400" b="1" dirty="0"/>
              <a:t> 	</a:t>
            </a:r>
            <a:r>
              <a:rPr lang="ca-ES" altLang="ca-ES" sz="1400" b="1" dirty="0" smtClean="0"/>
              <a:t>TUTORA 2n A </a:t>
            </a:r>
            <a:r>
              <a:rPr lang="ca-ES" altLang="ca-ES" sz="1400" b="1" dirty="0"/>
              <a:t>: </a:t>
            </a:r>
            <a:r>
              <a:rPr lang="ca-ES" altLang="ca-ES" sz="1400" dirty="0" smtClean="0"/>
              <a:t>NURIA DOÑORO</a:t>
            </a:r>
          </a:p>
          <a:p>
            <a:pPr eaLnBrk="1" hangingPunct="1">
              <a:lnSpc>
                <a:spcPct val="150000"/>
              </a:lnSpc>
            </a:pPr>
            <a:r>
              <a:rPr lang="ca-ES" altLang="ca-ES" sz="1400" dirty="0"/>
              <a:t>	</a:t>
            </a:r>
            <a:r>
              <a:rPr lang="ca-ES" altLang="ca-ES" sz="1400" b="1" dirty="0"/>
              <a:t>ANGLÈS: </a:t>
            </a:r>
            <a:r>
              <a:rPr lang="ca-ES" altLang="ca-ES" sz="1400" dirty="0" smtClean="0"/>
              <a:t>JASMINA DE GEA</a:t>
            </a:r>
            <a:endParaRPr lang="ca-ES" altLang="ca-ES" sz="1400" dirty="0"/>
          </a:p>
          <a:p>
            <a:pPr eaLnBrk="1" hangingPunct="1">
              <a:lnSpc>
                <a:spcPct val="150000"/>
              </a:lnSpc>
            </a:pPr>
            <a:r>
              <a:rPr lang="ca-ES" altLang="ca-ES" sz="1400" dirty="0"/>
              <a:t>	</a:t>
            </a:r>
            <a:r>
              <a:rPr lang="ca-ES" altLang="ca-ES" sz="1400" b="1" dirty="0"/>
              <a:t>LLENGUA CASTELLANA: </a:t>
            </a:r>
            <a:r>
              <a:rPr lang="ca-ES" altLang="ca-ES" sz="1400" dirty="0" smtClean="0"/>
              <a:t>MÍRIAM CUESTA</a:t>
            </a:r>
            <a:endParaRPr lang="ca-ES" altLang="ca-ES" sz="1400" dirty="0"/>
          </a:p>
          <a:p>
            <a:pPr eaLnBrk="1" hangingPunct="1">
              <a:lnSpc>
                <a:spcPct val="150000"/>
              </a:lnSpc>
            </a:pPr>
            <a:r>
              <a:rPr lang="ca-ES" altLang="ca-ES" sz="1400" dirty="0"/>
              <a:t>	</a:t>
            </a:r>
            <a:r>
              <a:rPr lang="ca-ES" altLang="ca-ES" sz="1400" b="1" dirty="0" smtClean="0"/>
              <a:t>SEP 2n A:</a:t>
            </a:r>
            <a:r>
              <a:rPr lang="ca-ES" altLang="ca-ES" sz="1400" dirty="0" smtClean="0"/>
              <a:t> ELENA MUNTANÉ I FANNY</a:t>
            </a:r>
          </a:p>
          <a:p>
            <a:pPr eaLnBrk="1" hangingPunct="1">
              <a:lnSpc>
                <a:spcPct val="150000"/>
              </a:lnSpc>
            </a:pPr>
            <a:r>
              <a:rPr lang="ca-ES" altLang="ca-ES" sz="1400" dirty="0"/>
              <a:t>	</a:t>
            </a:r>
            <a:r>
              <a:rPr lang="ca-ES" altLang="ca-ES" sz="1400" b="1" dirty="0"/>
              <a:t>RACONS: </a:t>
            </a:r>
            <a:r>
              <a:rPr lang="ca-ES" altLang="ca-ES" sz="1400" dirty="0" smtClean="0"/>
              <a:t>ELENA GÒMEZ I DIONÍS VILLANUEVA</a:t>
            </a:r>
            <a:endParaRPr lang="ca-ES" altLang="ca-ES" sz="1400" dirty="0"/>
          </a:p>
          <a:p>
            <a:pPr eaLnBrk="1" hangingPunct="1">
              <a:lnSpc>
                <a:spcPct val="150000"/>
              </a:lnSpc>
            </a:pPr>
            <a:r>
              <a:rPr lang="ca-ES" altLang="ca-ES" sz="1400" dirty="0"/>
              <a:t>	</a:t>
            </a:r>
            <a:r>
              <a:rPr lang="ca-ES" altLang="ca-ES" sz="1400" b="1" dirty="0"/>
              <a:t>EDUCACIÓ FÍSICA: </a:t>
            </a:r>
            <a:r>
              <a:rPr lang="ca-ES" altLang="ca-ES" sz="1400" dirty="0"/>
              <a:t>DIONÍS VILLANUEVA</a:t>
            </a:r>
          </a:p>
          <a:p>
            <a:pPr eaLnBrk="1" hangingPunct="1">
              <a:lnSpc>
                <a:spcPct val="150000"/>
              </a:lnSpc>
            </a:pPr>
            <a:r>
              <a:rPr lang="ca-ES" altLang="ca-ES" sz="1400" dirty="0"/>
              <a:t>	</a:t>
            </a:r>
            <a:r>
              <a:rPr lang="ca-ES" altLang="ca-ES" sz="1400" b="1" dirty="0" smtClean="0"/>
              <a:t>RELIGIÓ: </a:t>
            </a:r>
            <a:r>
              <a:rPr lang="ca-ES" altLang="ca-ES" sz="1400" dirty="0" smtClean="0"/>
              <a:t>ÀNGELS DÍEZ</a:t>
            </a:r>
            <a:r>
              <a:rPr lang="ca-ES" altLang="ca-ES" sz="1400" b="1" dirty="0" smtClean="0"/>
              <a:t> </a:t>
            </a:r>
            <a:endParaRPr lang="ca-ES" altLang="ca-ES" sz="1400" b="1" dirty="0"/>
          </a:p>
          <a:p>
            <a:pPr eaLnBrk="1" hangingPunct="1">
              <a:lnSpc>
                <a:spcPct val="150000"/>
              </a:lnSpc>
            </a:pPr>
            <a:r>
              <a:rPr lang="ca-ES" altLang="ca-ES" sz="1400" b="1" dirty="0"/>
              <a:t>	MÚSICA: </a:t>
            </a:r>
            <a:r>
              <a:rPr lang="ca-ES" altLang="ca-ES" sz="1400" dirty="0" smtClean="0"/>
              <a:t>FANNY MAFFET</a:t>
            </a:r>
            <a:endParaRPr lang="ca-ES" altLang="ca-ES" sz="1400" dirty="0"/>
          </a:p>
          <a:p>
            <a:pPr eaLnBrk="1" hangingPunct="1">
              <a:lnSpc>
                <a:spcPct val="150000"/>
              </a:lnSpc>
            </a:pPr>
            <a:r>
              <a:rPr lang="ca-ES" altLang="ca-ES" sz="1400" b="1" dirty="0"/>
              <a:t>	EDUCACIÓ ESPECIAL: </a:t>
            </a:r>
            <a:r>
              <a:rPr lang="ca-ES" altLang="ca-ES" sz="1400" dirty="0"/>
              <a:t>ROSA </a:t>
            </a:r>
            <a:r>
              <a:rPr lang="ca-ES" altLang="ca-ES" sz="1400" dirty="0" smtClean="0"/>
              <a:t>CUESTA</a:t>
            </a:r>
          </a:p>
          <a:p>
            <a:pPr eaLnBrk="1" hangingPunct="1">
              <a:lnSpc>
                <a:spcPct val="150000"/>
              </a:lnSpc>
            </a:pPr>
            <a:r>
              <a:rPr lang="ca-ES" altLang="ca-ES" sz="1400" dirty="0"/>
              <a:t>	</a:t>
            </a:r>
            <a:endParaRPr lang="ca-ES" altLang="ca-ES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1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1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1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2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12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12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12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12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12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0" y="260350"/>
            <a:ext cx="9144000" cy="6048375"/>
          </a:xfrm>
        </p:spPr>
        <p:txBody>
          <a:bodyPr/>
          <a:lstStyle/>
          <a:p>
            <a:pPr marL="0" indent="19050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Ø"/>
            </a:pPr>
            <a:r>
              <a:rPr lang="ca-ES" altLang="es-ES" sz="10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a-ES" altLang="es-ES" sz="1800" b="1" dirty="0" smtClean="0">
                <a:solidFill>
                  <a:schemeClr val="tx1"/>
                </a:solidFill>
                <a:latin typeface="Arial" charset="0"/>
              </a:rPr>
              <a:t>L’EDUCACIÓ PRIMÀRIA. EL CURRÍCULUM.</a:t>
            </a:r>
          </a:p>
          <a:p>
            <a:pPr marL="0" indent="19050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ü"/>
            </a:pPr>
            <a:r>
              <a:rPr lang="ca-ES" altLang="es-ES" sz="1800" dirty="0" smtClean="0">
                <a:solidFill>
                  <a:schemeClr val="tx1"/>
                </a:solidFill>
                <a:latin typeface="Arial" charset="0"/>
              </a:rPr>
              <a:t>   L’educació primària és la primera etapa de l’educació obligatòria.</a:t>
            </a:r>
          </a:p>
          <a:p>
            <a:pPr marL="0" indent="19050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ü"/>
            </a:pPr>
            <a:endParaRPr lang="ca-ES" altLang="es-ES" sz="1800" dirty="0" smtClean="0">
              <a:solidFill>
                <a:schemeClr val="tx1"/>
              </a:solidFill>
              <a:latin typeface="Arial" charset="0"/>
            </a:endParaRPr>
          </a:p>
          <a:p>
            <a:pPr marL="663575" lvl="1" indent="-395288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r>
              <a:rPr lang="ca-ES" altLang="es-ES" sz="1100" dirty="0" smtClean="0">
                <a:solidFill>
                  <a:schemeClr val="tx1"/>
                </a:solidFill>
                <a:latin typeface="Arial" charset="0"/>
              </a:rPr>
              <a:t>             </a:t>
            </a:r>
            <a:r>
              <a:rPr lang="ca-ES" altLang="es-ES" sz="1600" dirty="0" smtClean="0">
                <a:solidFill>
                  <a:schemeClr val="tx1"/>
                </a:solidFill>
                <a:latin typeface="Arial" charset="0"/>
              </a:rPr>
              <a:t>					                        Cicle Inicial      1r i 2n</a:t>
            </a:r>
          </a:p>
          <a:p>
            <a:pPr marL="663575" lvl="1" indent="-395288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r>
              <a:rPr lang="ca-ES" altLang="es-ES" sz="1600" dirty="0" smtClean="0">
                <a:solidFill>
                  <a:schemeClr val="tx1"/>
                </a:solidFill>
                <a:latin typeface="Arial" charset="0"/>
              </a:rPr>
              <a:t>   ETAPA EDUCACIÓ PRIMÀRIA    		Cicle Mitjà	3r i 4t</a:t>
            </a:r>
          </a:p>
          <a:p>
            <a:pPr marL="663575" lvl="1" indent="-395288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r>
              <a:rPr lang="ca-ES" altLang="es-ES" sz="1600" dirty="0" smtClean="0">
                <a:solidFill>
                  <a:schemeClr val="tx1"/>
                </a:solidFill>
                <a:latin typeface="Arial" charset="0"/>
              </a:rPr>
              <a:t>						                        Cicle Superior  5è i 6</a:t>
            </a:r>
            <a:endParaRPr lang="ca-ES" altLang="es-ES" sz="1600" b="1" dirty="0" smtClean="0">
              <a:solidFill>
                <a:schemeClr val="tx1"/>
              </a:solidFill>
              <a:latin typeface="Arial" charset="0"/>
            </a:endParaRPr>
          </a:p>
          <a:p>
            <a:pPr marL="663575" lvl="1" indent="-395288" eaLnBrk="1" hangingPunct="1">
              <a:lnSpc>
                <a:spcPct val="15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ü"/>
            </a:pPr>
            <a:r>
              <a:rPr lang="ca-ES" altLang="es-ES" sz="1800" b="1" dirty="0" smtClean="0">
                <a:solidFill>
                  <a:schemeClr val="tx1"/>
                </a:solidFill>
                <a:latin typeface="Arial" charset="0"/>
              </a:rPr>
              <a:t>El currículum </a:t>
            </a:r>
            <a:r>
              <a:rPr lang="ca-ES" altLang="es-ES" sz="1800" dirty="0" smtClean="0">
                <a:solidFill>
                  <a:schemeClr val="tx1"/>
                </a:solidFill>
                <a:latin typeface="Arial" charset="0"/>
              </a:rPr>
              <a:t>d’Educació Primària l’estableix el Departament d’Ensenyament de la Generalitat de Catalunya i organitza els ensenyaments en</a:t>
            </a:r>
            <a:r>
              <a:rPr lang="ca-ES" altLang="es-E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àmbits</a:t>
            </a:r>
            <a:r>
              <a:rPr lang="ca-ES" altLang="es-E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que agrupen, segons la seva afinitat i el seu caràcter complementari, </a:t>
            </a:r>
            <a:r>
              <a:rPr lang="ca-ES" altLang="es-E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les àrees de coneixement.</a:t>
            </a:r>
            <a:endParaRPr lang="ca-ES" altLang="es-ES" sz="1800" b="1" dirty="0" smtClean="0">
              <a:solidFill>
                <a:schemeClr val="tx1"/>
              </a:solidFill>
              <a:latin typeface="Arial" charset="0"/>
            </a:endParaRPr>
          </a:p>
          <a:p>
            <a:pPr marL="663575" lvl="1" indent="-395288" eaLnBrk="1" hangingPunct="1">
              <a:lnSpc>
                <a:spcPct val="15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ü"/>
            </a:pPr>
            <a:r>
              <a:rPr lang="ca-ES" altLang="es-ES" sz="1800" dirty="0" smtClean="0">
                <a:solidFill>
                  <a:schemeClr val="tx1"/>
                </a:solidFill>
                <a:latin typeface="Arial" charset="0"/>
              </a:rPr>
              <a:t>Dins de cada àmbit, també hi trobem diferents </a:t>
            </a:r>
            <a:r>
              <a:rPr lang="ca-ES" altLang="es-ES" sz="1800" b="1" dirty="0" smtClean="0">
                <a:solidFill>
                  <a:schemeClr val="tx1"/>
                </a:solidFill>
                <a:latin typeface="Arial" charset="0"/>
              </a:rPr>
              <a:t>dimensions,  </a:t>
            </a:r>
            <a:r>
              <a:rPr lang="ca-ES" altLang="es-ES" sz="1800" dirty="0" smtClean="0">
                <a:solidFill>
                  <a:schemeClr val="tx1"/>
                </a:solidFill>
                <a:latin typeface="Arial" charset="0"/>
              </a:rPr>
              <a:t>que agrupen </a:t>
            </a:r>
            <a:r>
              <a:rPr lang="es-ES" sz="1800" dirty="0" smtClean="0">
                <a:solidFill>
                  <a:schemeClr val="tx1"/>
                </a:solidFill>
                <a:latin typeface="Arial" charset="0"/>
              </a:rPr>
              <a:t>les </a:t>
            </a:r>
            <a:r>
              <a:rPr lang="es-ES" sz="1800" dirty="0" err="1" smtClean="0">
                <a:solidFill>
                  <a:schemeClr val="tx1"/>
                </a:solidFill>
                <a:latin typeface="Arial" charset="0"/>
              </a:rPr>
              <a:t>competències</a:t>
            </a:r>
            <a:r>
              <a:rPr lang="es-ES" sz="18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s-ES" sz="1800" dirty="0" err="1" smtClean="0">
                <a:solidFill>
                  <a:schemeClr val="tx1"/>
                </a:solidFill>
                <a:latin typeface="Arial" charset="0"/>
              </a:rPr>
              <a:t>bàsiques</a:t>
            </a:r>
            <a:r>
              <a:rPr lang="es-ES" sz="18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s-ES" sz="1800" dirty="0" err="1" smtClean="0">
                <a:solidFill>
                  <a:schemeClr val="tx1"/>
                </a:solidFill>
                <a:latin typeface="Arial" charset="0"/>
              </a:rPr>
              <a:t>pròpies</a:t>
            </a:r>
            <a:r>
              <a:rPr lang="es-ES" sz="1800" dirty="0" smtClean="0">
                <a:solidFill>
                  <a:schemeClr val="tx1"/>
                </a:solidFill>
                <a:latin typeface="Arial" charset="0"/>
              </a:rPr>
              <a:t> de cada </a:t>
            </a:r>
            <a:r>
              <a:rPr lang="es-ES" sz="1800" dirty="0" err="1" smtClean="0">
                <a:solidFill>
                  <a:schemeClr val="tx1"/>
                </a:solidFill>
                <a:latin typeface="Arial" charset="0"/>
              </a:rPr>
              <a:t>àmbit</a:t>
            </a:r>
            <a:r>
              <a:rPr lang="es-ES" sz="1800" dirty="0" smtClean="0">
                <a:solidFill>
                  <a:schemeClr val="tx1"/>
                </a:solidFill>
                <a:latin typeface="Arial" charset="0"/>
              </a:rPr>
              <a:t> que </a:t>
            </a:r>
            <a:r>
              <a:rPr lang="es-ES" sz="1800" dirty="0" err="1" smtClean="0">
                <a:solidFill>
                  <a:schemeClr val="tx1"/>
                </a:solidFill>
                <a:latin typeface="Arial" charset="0"/>
              </a:rPr>
              <a:t>l’alumne</a:t>
            </a:r>
            <a:r>
              <a:rPr lang="es-ES" sz="1800" dirty="0" smtClean="0">
                <a:solidFill>
                  <a:schemeClr val="tx1"/>
                </a:solidFill>
                <a:latin typeface="Arial" charset="0"/>
              </a:rPr>
              <a:t> ha </a:t>
            </a:r>
            <a:r>
              <a:rPr lang="es-ES" sz="1800" dirty="0" err="1" smtClean="0">
                <a:solidFill>
                  <a:schemeClr val="tx1"/>
                </a:solidFill>
                <a:latin typeface="Arial" charset="0"/>
              </a:rPr>
              <a:t>d’assolir</a:t>
            </a:r>
            <a:r>
              <a:rPr lang="es-ES" sz="1800" dirty="0" smtClean="0">
                <a:solidFill>
                  <a:schemeClr val="tx1"/>
                </a:solidFill>
                <a:latin typeface="Arial" charset="0"/>
              </a:rPr>
              <a:t> en acabar </a:t>
            </a:r>
            <a:r>
              <a:rPr lang="es-ES" sz="1800" dirty="0" err="1" smtClean="0">
                <a:solidFill>
                  <a:schemeClr val="tx1"/>
                </a:solidFill>
                <a:latin typeface="Arial" charset="0"/>
              </a:rPr>
              <a:t>l’etapa</a:t>
            </a:r>
            <a:r>
              <a:rPr lang="es-ES" sz="1800" dirty="0" smtClean="0">
                <a:solidFill>
                  <a:schemeClr val="tx1"/>
                </a:solidFill>
                <a:latin typeface="Arial" charset="0"/>
              </a:rPr>
              <a:t> i que </a:t>
            </a:r>
            <a:r>
              <a:rPr lang="es-ES" sz="1800" dirty="0" err="1" smtClean="0">
                <a:solidFill>
                  <a:schemeClr val="tx1"/>
                </a:solidFill>
                <a:latin typeface="Arial" charset="0"/>
              </a:rPr>
              <a:t>contribueixen</a:t>
            </a:r>
            <a:r>
              <a:rPr lang="es-ES" sz="1800" dirty="0" smtClean="0">
                <a:solidFill>
                  <a:schemeClr val="tx1"/>
                </a:solidFill>
                <a:latin typeface="Arial" charset="0"/>
              </a:rPr>
              <a:t> a </a:t>
            </a:r>
            <a:r>
              <a:rPr lang="es-ES" sz="1800" dirty="0" err="1" smtClean="0">
                <a:solidFill>
                  <a:schemeClr val="tx1"/>
                </a:solidFill>
                <a:latin typeface="Arial" charset="0"/>
              </a:rPr>
              <a:t>l'assoliment</a:t>
            </a:r>
            <a:r>
              <a:rPr lang="es-ES" sz="1800" dirty="0" smtClean="0">
                <a:solidFill>
                  <a:schemeClr val="tx1"/>
                </a:solidFill>
                <a:latin typeface="Arial" charset="0"/>
              </a:rPr>
              <a:t> de les </a:t>
            </a:r>
            <a:r>
              <a:rPr lang="es-ES" sz="1800" dirty="0" err="1" smtClean="0">
                <a:solidFill>
                  <a:schemeClr val="tx1"/>
                </a:solidFill>
                <a:latin typeface="Arial" charset="0"/>
              </a:rPr>
              <a:t>competències</a:t>
            </a:r>
            <a:r>
              <a:rPr lang="es-ES" sz="18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s-ES" sz="1800" dirty="0" err="1" smtClean="0">
                <a:solidFill>
                  <a:schemeClr val="tx1"/>
                </a:solidFill>
                <a:latin typeface="Arial" charset="0"/>
              </a:rPr>
              <a:t>bàsiques</a:t>
            </a:r>
            <a:r>
              <a:rPr lang="es-ES" sz="1800" dirty="0" smtClean="0">
                <a:solidFill>
                  <a:schemeClr val="tx1"/>
                </a:solidFill>
                <a:latin typeface="Arial" charset="0"/>
              </a:rPr>
              <a:t>. </a:t>
            </a:r>
            <a:endParaRPr lang="ca-ES" altLang="es-ES" sz="1800" dirty="0" smtClean="0">
              <a:solidFill>
                <a:schemeClr val="tx1"/>
              </a:solidFill>
              <a:latin typeface="Arial" charset="0"/>
            </a:endParaRPr>
          </a:p>
          <a:p>
            <a:pPr marL="663575" lvl="1" indent="-395288" eaLnBrk="1" hangingPunct="1">
              <a:lnSpc>
                <a:spcPct val="150000"/>
              </a:lnSpc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endParaRPr lang="ca-ES" altLang="es-ES" sz="16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/>
          <a:srcRect l="12201" t="23750" r="8839" b="6950"/>
          <a:stretch>
            <a:fillRect/>
          </a:stretch>
        </p:blipFill>
        <p:spPr bwMode="auto">
          <a:xfrm>
            <a:off x="755650" y="620713"/>
            <a:ext cx="7896225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71550" y="279400"/>
            <a:ext cx="7345363" cy="6577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es-ES" altLang="es-ES" sz="1400" b="1" u="sng" dirty="0" smtClean="0">
                <a:solidFill>
                  <a:schemeClr val="tx1"/>
                </a:solidFill>
                <a:latin typeface="Arial" panose="020B0604020202020204" pitchFamily="34" charset="0"/>
              </a:rPr>
              <a:t>DIMENSIONS</a:t>
            </a:r>
            <a:endParaRPr lang="es-ES" altLang="es-ES" sz="1400" b="1" u="sng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a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ca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ÀMBIT </a:t>
            </a:r>
            <a:r>
              <a:rPr lang="ca-ES" sz="1400" b="1" dirty="0">
                <a:latin typeface="Arial" panose="020B0604020202020204" pitchFamily="34" charset="0"/>
                <a:cs typeface="Arial" panose="020B0604020202020204" pitchFamily="34" charset="0"/>
              </a:rPr>
              <a:t>LINGÜÍSTIC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: Àrea de llengua catalana, llengua castellana i llengua anglesa.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ca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Dimensions</a:t>
            </a:r>
          </a:p>
          <a:p>
            <a:pPr>
              <a:defRPr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Comunicació oral</a:t>
            </a:r>
          </a:p>
          <a:p>
            <a:pPr>
              <a:defRPr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Comprensió lectora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Expressió escrita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Literària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Plurilingüe i </a:t>
            </a: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intercultural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ca-ES" sz="1400" b="1" dirty="0">
                <a:latin typeface="Arial" panose="020B0604020202020204" pitchFamily="34" charset="0"/>
                <a:cs typeface="Arial" panose="020B0604020202020204" pitchFamily="34" charset="0"/>
              </a:rPr>
              <a:t>ÀMBIT MATEMÀTIC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: Àrea de </a:t>
            </a: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matemàtiques.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ca-ES" sz="1400" b="1" dirty="0">
                <a:latin typeface="Arial" panose="020B0604020202020204" pitchFamily="34" charset="0"/>
                <a:cs typeface="Arial" panose="020B0604020202020204" pitchFamily="34" charset="0"/>
              </a:rPr>
              <a:t>Dimensions: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Resolució de </a:t>
            </a: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problemes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Raonament i </a:t>
            </a: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prova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Connexions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Comunicació i </a:t>
            </a: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representació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ca-ES" sz="1400" b="1" dirty="0">
                <a:latin typeface="Arial" panose="020B0604020202020204" pitchFamily="34" charset="0"/>
                <a:cs typeface="Arial" panose="020B0604020202020204" pitchFamily="34" charset="0"/>
              </a:rPr>
              <a:t>ÀMBIT DE CONEIXEMENT DEL MEDI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: Àrea de coneixement del medi natural, à</a:t>
            </a: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rea 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de coneixement del medi social i cultural.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ca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Dimensions:</a:t>
            </a: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Món actual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Salut 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i equilibri </a:t>
            </a: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Tecnologia i vida </a:t>
            </a: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quotidiana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Ciutadania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00113" y="188913"/>
            <a:ext cx="7416800" cy="54340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  <a:defRPr/>
            </a:pP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ca-ES" sz="1400" b="1" dirty="0">
                <a:latin typeface="Arial" panose="020B0604020202020204" pitchFamily="34" charset="0"/>
                <a:cs typeface="Arial" panose="020B0604020202020204" pitchFamily="34" charset="0"/>
              </a:rPr>
              <a:t>ÀMBIT ARTÍSTIC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: Àrea d’educació artística: visual i plàstica, música i dansa.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ca-ES" sz="1400" b="1" dirty="0">
                <a:latin typeface="Arial" panose="020B0604020202020204" pitchFamily="34" charset="0"/>
                <a:cs typeface="Arial" panose="020B0604020202020204" pitchFamily="34" charset="0"/>
              </a:rPr>
              <a:t>Dimensions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Percepció, comprensió i valoració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Interpretació i producció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Imaginació i creativitat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ca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ÀMBIT D’EDUCACIÓ FÍSICA</a:t>
            </a: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Àrea d’educació física.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ca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Dimensions:</a:t>
            </a: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Activitat física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Hàbits saludables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Expressió comunicació corporal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Joc motor i temps de lleure</a:t>
            </a:r>
          </a:p>
          <a:p>
            <a:pPr>
              <a:defRPr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ca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ÀMBIT D’EDUCACIÓ EN VALORS</a:t>
            </a: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Àrea d’educació en valors socials i cívics.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ca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Dimensions:</a:t>
            </a: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Interpersonal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a-ES" altLang="es-ES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a-ES" altLang="es-E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CuadroTexto"/>
          <p:cNvSpPr txBox="1">
            <a:spLocks noChangeArrowheads="1"/>
          </p:cNvSpPr>
          <p:nvPr/>
        </p:nvSpPr>
        <p:spPr bwMode="auto">
          <a:xfrm>
            <a:off x="285750" y="214313"/>
            <a:ext cx="8572500" cy="485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eaLnBrk="1" hangingPunct="1">
              <a:lnSpc>
                <a:spcPct val="150000"/>
              </a:lnSpc>
            </a:pPr>
            <a:endParaRPr lang="es-ES" altLang="ca-ES" sz="1600" b="1">
              <a:cs typeface="Arial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ca-ES" altLang="ca-ES" sz="1600">
                <a:cs typeface="Arial" charset="0"/>
              </a:rPr>
              <a:t> </a:t>
            </a:r>
            <a:r>
              <a:rPr lang="ca-ES" altLang="ca-ES" sz="1600" b="1">
                <a:cs typeface="Arial" charset="0"/>
              </a:rPr>
              <a:t>COMPETÈNCIES BÀSIQUES: </a:t>
            </a:r>
            <a:r>
              <a:rPr lang="ca-ES" altLang="ca-ES" sz="1600">
                <a:cs typeface="Arial" charset="0"/>
              </a:rPr>
              <a:t>les </a:t>
            </a:r>
            <a:r>
              <a:rPr lang="ca-ES" altLang="ca-ES" sz="1600" b="1">
                <a:cs typeface="Arial" charset="0"/>
              </a:rPr>
              <a:t>competències bàsiques </a:t>
            </a:r>
            <a:r>
              <a:rPr lang="ca-ES" altLang="ca-ES" sz="1600">
                <a:cs typeface="Arial" charset="0"/>
              </a:rPr>
              <a:t>es desenvolupen en les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ca-ES" altLang="ca-ES" sz="1600">
                <a:cs typeface="Arial" charset="0"/>
              </a:rPr>
              <a:t>    diferents àrees.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ca-ES" altLang="ca-ES" sz="1600">
                <a:cs typeface="Arial" charset="0"/>
              </a:rPr>
              <a:t>    Per a l’educació obligatòria s’estableixen com a competències bàsiques les següents: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ca-ES" altLang="ca-ES" sz="1600">
              <a:cs typeface="Arial" charset="0"/>
            </a:endParaRPr>
          </a:p>
          <a:p>
            <a:pPr marL="800100" lvl="1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s-ES" altLang="ca-ES" sz="1600">
                <a:cs typeface="Arial" charset="0"/>
              </a:rPr>
              <a:t>COMPETÈNCIA COMUNICATIVA LINGÜÍSTICA I AUDIOVISUAL</a:t>
            </a:r>
          </a:p>
          <a:p>
            <a:pPr marL="800100" lvl="1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s-ES" altLang="ca-ES" sz="1600">
                <a:cs typeface="Arial" charset="0"/>
              </a:rPr>
              <a:t>COMPETÈNCIES ARTÍSTICA I CULTURAL</a:t>
            </a:r>
          </a:p>
          <a:p>
            <a:pPr marL="800100" lvl="1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s-ES" altLang="ca-ES" sz="1600">
                <a:cs typeface="Arial" charset="0"/>
              </a:rPr>
              <a:t>TRACTAMENT DE LA INFORMACIÓ I COMPETÈNCIA DIGITAL</a:t>
            </a:r>
          </a:p>
          <a:p>
            <a:pPr marL="800100" lvl="1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s-ES" altLang="ca-ES" sz="1600">
                <a:cs typeface="Arial" charset="0"/>
              </a:rPr>
              <a:t>COMPETÈNCIA MATEMÀTICA</a:t>
            </a:r>
          </a:p>
          <a:p>
            <a:pPr marL="800100" lvl="1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s-ES" altLang="ca-ES" sz="1600">
                <a:cs typeface="Arial" charset="0"/>
              </a:rPr>
              <a:t>COMPETÈNCIA D’APRENDRE A  APRENDRE </a:t>
            </a:r>
          </a:p>
          <a:p>
            <a:pPr marL="800100" lvl="1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s-ES" altLang="ca-ES" sz="1600">
                <a:cs typeface="Arial" charset="0"/>
              </a:rPr>
              <a:t>COMPETÈNCIA D’AUTONOMIA I INICIATIVA PERSONAL</a:t>
            </a:r>
          </a:p>
          <a:p>
            <a:pPr marL="800100" lvl="1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s-ES" altLang="ca-ES" sz="1600">
                <a:cs typeface="Arial" charset="0"/>
              </a:rPr>
              <a:t>COMPETÈNCIA EN EL CONEIXEMENT I LA INTERACCIÓ AMB EL MÓN FÍSIC</a:t>
            </a:r>
          </a:p>
          <a:p>
            <a:pPr marL="800100" lvl="1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s-ES" altLang="ca-ES" sz="1600">
                <a:cs typeface="Arial" charset="0"/>
              </a:rPr>
              <a:t>COMPETÈNCIA SOCIAL I CIUTADANA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ángulo 1">
            <a:extLst>
              <a:ext uri="{FF2B5EF4-FFF2-40B4-BE49-F238E27FC236}">
                <a16:creationId xmlns="" xmlns:a16="http://schemas.microsoft.com/office/drawing/2014/main" id="{438DD2D3-D8AF-E747-846F-3A33B182AC8F}"/>
              </a:ext>
            </a:extLst>
          </p:cNvPr>
          <p:cNvSpPr/>
          <p:nvPr/>
        </p:nvSpPr>
        <p:spPr>
          <a:xfrm>
            <a:off x="1619250" y="-17463"/>
            <a:ext cx="5689600" cy="5229226"/>
          </a:xfrm>
          <a:prstGeom prst="triangle">
            <a:avLst>
              <a:gd name="adj" fmla="val 47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5362" name="Rectángulo 2"/>
          <p:cNvSpPr>
            <a:spLocks noChangeArrowheads="1"/>
          </p:cNvSpPr>
          <p:nvPr/>
        </p:nvSpPr>
        <p:spPr bwMode="auto">
          <a:xfrm>
            <a:off x="666750" y="5367338"/>
            <a:ext cx="8153400" cy="154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ca-ES" altLang="es-ES" sz="1600" b="1"/>
              <a:t>PSICOPEDAGOGA DE L’EAP: Anna Torr</a:t>
            </a:r>
            <a:r>
              <a:rPr lang="es-ES" altLang="es-ES" sz="1600" b="1"/>
              <a:t>a</a:t>
            </a:r>
            <a:endParaRPr lang="ca-ES" altLang="es-ES" sz="1600" b="1"/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Wingdings 2" pitchFamily="18" charset="2"/>
              <a:buNone/>
            </a:pPr>
            <a:r>
              <a:rPr lang="ca-ES" altLang="es-ES" sz="1400"/>
              <a:t>Forma part dels equips d’assessorament i orientació psicopedagògica del departament que donen suport al professorat amb l’alumnat que tenen necessitats educatives especials i que ha estat prèviament derivat pels tutors i tutores.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="" xmlns:a16="http://schemas.microsoft.com/office/drawing/2014/main" id="{18E7B124-63AE-EC42-98F1-7AE4F9C684EF}"/>
              </a:ext>
            </a:extLst>
          </p:cNvPr>
          <p:cNvCxnSpPr>
            <a:cxnSpLocks/>
          </p:cNvCxnSpPr>
          <p:nvPr/>
        </p:nvCxnSpPr>
        <p:spPr>
          <a:xfrm>
            <a:off x="3563938" y="1412875"/>
            <a:ext cx="4824412" cy="0"/>
          </a:xfrm>
          <a:prstGeom prst="line">
            <a:avLst/>
          </a:prstGeom>
          <a:ln w="285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="" xmlns:a16="http://schemas.microsoft.com/office/drawing/2014/main" id="{0FBB03D0-D300-F44C-AF9E-E339BECE6BFB}"/>
              </a:ext>
            </a:extLst>
          </p:cNvPr>
          <p:cNvCxnSpPr/>
          <p:nvPr/>
        </p:nvCxnSpPr>
        <p:spPr>
          <a:xfrm>
            <a:off x="2987675" y="2597150"/>
            <a:ext cx="5400675" cy="0"/>
          </a:xfrm>
          <a:prstGeom prst="line">
            <a:avLst/>
          </a:prstGeom>
          <a:ln w="28575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Rectángulo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2959100"/>
            <a:ext cx="6807200" cy="2019300"/>
          </a:xfrm>
          <a:prstGeom prst="rect">
            <a:avLst/>
          </a:prstGeom>
          <a:noFill/>
        </p:spPr>
      </p:pic>
      <p:pic>
        <p:nvPicPr>
          <p:cNvPr id="11" name="Rectángulo 1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8700" y="1460500"/>
            <a:ext cx="6807200" cy="1206500"/>
          </a:xfrm>
          <a:prstGeom prst="rect">
            <a:avLst/>
          </a:prstGeom>
          <a:noFill/>
        </p:spPr>
      </p:pic>
      <p:pic>
        <p:nvPicPr>
          <p:cNvPr id="12" name="Rectángulo 11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9800" y="609600"/>
            <a:ext cx="6807200" cy="1270000"/>
          </a:xfrm>
          <a:prstGeom prst="rect">
            <a:avLst/>
          </a:prstGeom>
          <a:noFill/>
        </p:spPr>
      </p:pic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792163" y="265113"/>
            <a:ext cx="2771775" cy="896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a-ES" sz="2800" kern="10">
                <a:ln w="9525">
                  <a:noFill/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ATENCIÓ A LA </a:t>
            </a:r>
          </a:p>
          <a:p>
            <a:pPr algn="ctr"/>
            <a:r>
              <a:rPr lang="ca-ES" sz="2800" kern="10">
                <a:ln w="9525">
                  <a:noFill/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DIVERSITAT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>
            <a:spLocks noChangeArrowheads="1"/>
          </p:cNvSpPr>
          <p:nvPr/>
        </p:nvSpPr>
        <p:spPr bwMode="auto">
          <a:xfrm>
            <a:off x="323850" y="404813"/>
            <a:ext cx="8429625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>
              <a:lnSpc>
                <a:spcPct val="150000"/>
              </a:lnSpc>
              <a:buFont typeface="Wingdings" pitchFamily="2" charset="2"/>
              <a:buChar char="Ø"/>
            </a:pPr>
            <a:r>
              <a:rPr lang="ca-ES" altLang="ca-ES" sz="1600" b="1" dirty="0">
                <a:ea typeface="Calibri" pitchFamily="34" charset="0"/>
                <a:cs typeface="Arial" charset="0"/>
              </a:rPr>
              <a:t>CONTINGUTS QUE ES TREBALLEN A </a:t>
            </a:r>
            <a:r>
              <a:rPr lang="ca-ES" altLang="ca-ES" sz="1600" b="1" dirty="0" smtClean="0">
                <a:ea typeface="Calibri" pitchFamily="34" charset="0"/>
                <a:cs typeface="Arial" charset="0"/>
              </a:rPr>
              <a:t>2n.</a:t>
            </a:r>
            <a:endParaRPr lang="ca-ES" altLang="ca-ES" sz="1600" dirty="0">
              <a:ea typeface="Calibri" pitchFamily="34" charset="0"/>
              <a:cs typeface="Arial" charset="0"/>
            </a:endParaRPr>
          </a:p>
          <a:p>
            <a:pPr indent="449263">
              <a:lnSpc>
                <a:spcPct val="150000"/>
              </a:lnSpc>
              <a:buFont typeface="Wingdings" pitchFamily="2" charset="2"/>
              <a:buNone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Els continguts del curs es poden consultar a la pàgina web.</a:t>
            </a:r>
          </a:p>
          <a:p>
            <a:pPr indent="449263">
              <a:buFont typeface="Wingdings" pitchFamily="2" charset="2"/>
              <a:buChar char="Ø"/>
            </a:pPr>
            <a:endParaRPr lang="ca-ES" altLang="ca-ES" sz="1600" b="1" dirty="0">
              <a:ea typeface="Calibri" pitchFamily="34" charset="0"/>
              <a:cs typeface="Arial" charset="0"/>
            </a:endParaRPr>
          </a:p>
          <a:p>
            <a:pPr indent="449263">
              <a:buFont typeface="Wingdings" pitchFamily="2" charset="2"/>
              <a:buChar char="Ø"/>
            </a:pPr>
            <a:r>
              <a:rPr lang="ca-ES" altLang="ca-ES" sz="1600" b="1" dirty="0">
                <a:ea typeface="Calibri" pitchFamily="34" charset="0"/>
                <a:cs typeface="Arial" charset="0"/>
              </a:rPr>
              <a:t>METODOLOGIA I ORGANITZACIÓ DE </a:t>
            </a:r>
            <a:r>
              <a:rPr lang="ca-ES" altLang="ca-ES" sz="1600" b="1" dirty="0" smtClean="0">
                <a:ea typeface="Calibri" pitchFamily="34" charset="0"/>
                <a:cs typeface="Arial" charset="0"/>
              </a:rPr>
              <a:t>2n</a:t>
            </a:r>
            <a:endParaRPr lang="ca-ES" altLang="ca-ES" sz="1600" dirty="0">
              <a:ea typeface="Calibri" pitchFamily="34" charset="0"/>
              <a:cs typeface="Arial" charset="0"/>
            </a:endParaRPr>
          </a:p>
          <a:p>
            <a:pPr lvl="1" indent="449263">
              <a:lnSpc>
                <a:spcPct val="150000"/>
              </a:lnSpc>
              <a:buFont typeface="Arial" charset="0"/>
              <a:buChar char="•"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LA  ROTLLANA, RACONS, DESDOBLAMENTS, SEP.</a:t>
            </a:r>
          </a:p>
          <a:p>
            <a:pPr lvl="1" indent="449263">
              <a:lnSpc>
                <a:spcPct val="150000"/>
              </a:lnSpc>
              <a:buFont typeface="Arial" charset="0"/>
              <a:buChar char="•"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TREBALL EN GRAN GRUP, EN PETITS GRUPS, PARELLES I INDIVIDUAL. </a:t>
            </a:r>
          </a:p>
          <a:p>
            <a:pPr lvl="1" indent="449263">
              <a:lnSpc>
                <a:spcPct val="150000"/>
              </a:lnSpc>
              <a:buFont typeface="Arial" charset="0"/>
              <a:buChar char="•"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ENCARREGATS</a:t>
            </a:r>
          </a:p>
          <a:p>
            <a:pPr lvl="1" indent="449263">
              <a:lnSpc>
                <a:spcPct val="150000"/>
              </a:lnSpc>
              <a:buFont typeface="Arial" charset="0"/>
              <a:buChar char="•"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LECTURA COMPARTIDA </a:t>
            </a:r>
            <a:r>
              <a:rPr lang="ca-ES" altLang="ca-ES" sz="1600" dirty="0" smtClean="0">
                <a:ea typeface="Calibri" pitchFamily="34" charset="0"/>
                <a:cs typeface="Arial" charset="0"/>
              </a:rPr>
              <a:t>(Amb padrins de sisè).</a:t>
            </a:r>
            <a:endParaRPr lang="ca-ES" altLang="ca-ES" sz="1600" dirty="0">
              <a:ea typeface="Calibri" pitchFamily="34" charset="0"/>
              <a:cs typeface="Arial" charset="0"/>
            </a:endParaRPr>
          </a:p>
          <a:p>
            <a:pPr lvl="1" indent="449263">
              <a:lnSpc>
                <a:spcPct val="150000"/>
              </a:lnSpc>
              <a:buFont typeface="Arial" charset="0"/>
              <a:buChar char="•"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ELS PROJECTES (Dos al llarg del curs).</a:t>
            </a:r>
          </a:p>
          <a:p>
            <a:pPr lvl="1" indent="449263">
              <a:lnSpc>
                <a:spcPct val="150000"/>
              </a:lnSpc>
              <a:buFont typeface="Arial" charset="0"/>
              <a:buChar char="•"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RELIGIÓ/JOCS DE </a:t>
            </a:r>
            <a:r>
              <a:rPr lang="ca-ES" altLang="ca-ES" sz="1600" dirty="0" smtClean="0">
                <a:ea typeface="Calibri" pitchFamily="34" charset="0"/>
                <a:cs typeface="Arial" charset="0"/>
              </a:rPr>
              <a:t>TAULA-JOC SIMBÒLIC</a:t>
            </a:r>
            <a:endParaRPr lang="ca-ES" altLang="ca-ES" sz="1600" dirty="0">
              <a:ea typeface="Calibri" pitchFamily="34" charset="0"/>
              <a:cs typeface="Arial" charset="0"/>
            </a:endParaRPr>
          </a:p>
          <a:p>
            <a:pPr lvl="1" indent="449263">
              <a:lnSpc>
                <a:spcPct val="150000"/>
              </a:lnSpc>
              <a:buFont typeface="Arial" charset="0"/>
              <a:buChar char="•"/>
            </a:pPr>
            <a:r>
              <a:rPr lang="ca-ES" altLang="ca-ES" sz="1600" dirty="0">
                <a:ea typeface="Calibri" pitchFamily="34" charset="0"/>
                <a:cs typeface="Arial" charset="0"/>
              </a:rPr>
              <a:t>ELS ARXIVADORS, LA LLIBRETA </a:t>
            </a:r>
            <a:r>
              <a:rPr lang="ca-ES" altLang="ca-ES" sz="1600" dirty="0" smtClean="0">
                <a:ea typeface="Calibri" pitchFamily="34" charset="0"/>
                <a:cs typeface="Arial" charset="0"/>
              </a:rPr>
              <a:t>VERMELLA I LA CARPETA VERMELLA . </a:t>
            </a:r>
            <a:endParaRPr lang="ca-ES" altLang="ca-ES" sz="1600" dirty="0">
              <a:ea typeface="Calibri" pitchFamily="34" charset="0"/>
              <a:cs typeface="Arial" charset="0"/>
            </a:endParaRPr>
          </a:p>
          <a:p>
            <a:pPr lvl="1" indent="449263">
              <a:lnSpc>
                <a:spcPct val="150000"/>
              </a:lnSpc>
              <a:buFont typeface="Arial" charset="0"/>
              <a:buChar char="•"/>
            </a:pPr>
            <a:r>
              <a:rPr lang="ca-ES" altLang="ca-ES" sz="1600" dirty="0">
                <a:cs typeface="Arial" charset="0"/>
              </a:rPr>
              <a:t>MEMÒRIA USB.</a:t>
            </a:r>
            <a:endParaRPr lang="ca-ES" altLang="ca-ES" sz="1600" dirty="0"/>
          </a:p>
          <a:p>
            <a:pPr lvl="1" indent="449263">
              <a:lnSpc>
                <a:spcPct val="150000"/>
              </a:lnSpc>
              <a:buFont typeface="Arial" charset="0"/>
              <a:buChar char="•"/>
            </a:pPr>
            <a:r>
              <a:rPr lang="ca-ES" altLang="ca-ES" sz="1600" dirty="0"/>
              <a:t>LA LLIBRETA VIATGERA I ELS DEURES. LA CARPETA BLAVA.</a:t>
            </a:r>
          </a:p>
          <a:p>
            <a:pPr lvl="1" indent="449263">
              <a:lnSpc>
                <a:spcPct val="150000"/>
              </a:lnSpc>
              <a:buFont typeface="Arial" charset="0"/>
              <a:buChar char="•"/>
            </a:pPr>
            <a:r>
              <a:rPr lang="ca-ES" altLang="ca-ES" sz="1600" dirty="0"/>
              <a:t>BIBLIOTECA D’AULA I PRÉSTEC</a:t>
            </a:r>
          </a:p>
          <a:p>
            <a:pPr lvl="1" indent="449263">
              <a:lnSpc>
                <a:spcPct val="150000"/>
              </a:lnSpc>
              <a:buFont typeface="Arial" charset="0"/>
              <a:buChar char="•"/>
            </a:pPr>
            <a:r>
              <a:rPr lang="ca-ES" altLang="ca-ES" sz="1600" dirty="0"/>
              <a:t>EL PATI I L’ESMORZAR</a:t>
            </a:r>
          </a:p>
          <a:p>
            <a:pPr lvl="1" indent="449263">
              <a:lnSpc>
                <a:spcPct val="150000"/>
              </a:lnSpc>
              <a:buFont typeface="Arial" charset="0"/>
              <a:buChar char="•"/>
            </a:pPr>
            <a:r>
              <a:rPr lang="ca-ES" altLang="ca-ES" sz="1600" dirty="0"/>
              <a:t>ELS ANIVERSARIS</a:t>
            </a:r>
          </a:p>
          <a:p>
            <a:pPr lvl="1" indent="449263">
              <a:lnSpc>
                <a:spcPct val="150000"/>
              </a:lnSpc>
              <a:buFont typeface="Arial" charset="0"/>
              <a:buChar char="•"/>
            </a:pPr>
            <a:r>
              <a:rPr lang="ca-ES" altLang="ca-ES" sz="1600" dirty="0"/>
              <a:t>HIGIENE I EDUCACIÓ FÍSICA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1363</TotalTime>
  <Words>780</Words>
  <Application>Microsoft Office PowerPoint</Application>
  <PresentationFormat>Presentación en pantalla (4:3)</PresentationFormat>
  <Paragraphs>231</Paragraphs>
  <Slides>15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6" baseType="lpstr">
      <vt:lpstr>MS PGothic</vt:lpstr>
      <vt:lpstr>Arial</vt:lpstr>
      <vt:lpstr>Arial Black</vt:lpstr>
      <vt:lpstr>Calibri</vt:lpstr>
      <vt:lpstr>Courier New</vt:lpstr>
      <vt:lpstr>Times New Roman</vt:lpstr>
      <vt:lpstr>Trebuchet MS</vt:lpstr>
      <vt:lpstr>Wingdings</vt:lpstr>
      <vt:lpstr>Wingdings 2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de Windows</dc:creator>
  <cp:lastModifiedBy>prof</cp:lastModifiedBy>
  <cp:revision>163</cp:revision>
  <dcterms:created xsi:type="dcterms:W3CDTF">2009-09-11T14:28:01Z</dcterms:created>
  <dcterms:modified xsi:type="dcterms:W3CDTF">2019-10-09T11:12:14Z</dcterms:modified>
</cp:coreProperties>
</file>